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23"/>
  </p:notesMasterIdLst>
  <p:handoutMasterIdLst>
    <p:handoutMasterId r:id="rId24"/>
  </p:handoutMasterIdLst>
  <p:sldIdLst>
    <p:sldId id="297" r:id="rId5"/>
    <p:sldId id="306" r:id="rId6"/>
    <p:sldId id="300" r:id="rId7"/>
    <p:sldId id="301" r:id="rId8"/>
    <p:sldId id="307" r:id="rId9"/>
    <p:sldId id="302" r:id="rId10"/>
    <p:sldId id="303" r:id="rId11"/>
    <p:sldId id="310" r:id="rId12"/>
    <p:sldId id="305" r:id="rId13"/>
    <p:sldId id="304" r:id="rId14"/>
    <p:sldId id="319" r:id="rId15"/>
    <p:sldId id="308" r:id="rId16"/>
    <p:sldId id="316" r:id="rId17"/>
    <p:sldId id="317" r:id="rId18"/>
    <p:sldId id="318" r:id="rId19"/>
    <p:sldId id="311" r:id="rId20"/>
    <p:sldId id="314" r:id="rId21"/>
    <p:sldId id="315" r:id="rId22"/>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andis Putniņš" initials="SP [2]" lastIdx="1" clrIdx="6">
    <p:extLst>
      <p:ext uri="{19B8F6BF-5375-455C-9EA6-DF929625EA0E}">
        <p15:presenceInfo xmlns:p15="http://schemas.microsoft.com/office/powerpoint/2012/main" userId="S-1-5-21-436374069-484061587-682003330-2722" providerId="AD"/>
      </p:ext>
    </p:extLst>
  </p:cmAuthor>
  <p:cmAuthor id="1" name="Inta Markuna" initials="IM" lastIdx="8" clrIdx="0">
    <p:extLst>
      <p:ext uri="{19B8F6BF-5375-455C-9EA6-DF929625EA0E}">
        <p15:presenceInfo xmlns:p15="http://schemas.microsoft.com/office/powerpoint/2012/main" userId="S-1-5-21-436374069-484061587-682003330-9665" providerId="AD"/>
      </p:ext>
    </p:extLst>
  </p:cmAuthor>
  <p:cmAuthor id="2" name="Sandis Putniņš" initials="SP" lastIdx="6" clrIdx="1">
    <p:extLst>
      <p:ext uri="{19B8F6BF-5375-455C-9EA6-DF929625EA0E}">
        <p15:presenceInfo xmlns:p15="http://schemas.microsoft.com/office/powerpoint/2012/main" userId="1f3d614bdcebb16e" providerId="Windows Live"/>
      </p:ext>
    </p:extLst>
  </p:cmAuthor>
  <p:cmAuthor id="3" name="Sandra Stepiņa" initials="SS" lastIdx="15" clrIdx="2">
    <p:extLst>
      <p:ext uri="{19B8F6BF-5375-455C-9EA6-DF929625EA0E}">
        <p15:presenceInfo xmlns:p15="http://schemas.microsoft.com/office/powerpoint/2012/main" userId="S-1-5-21-436374069-484061587-682003330-7710" providerId="AD"/>
      </p:ext>
    </p:extLst>
  </p:cmAuthor>
  <p:cmAuthor id="4" name="Inta Markuna" initials="IM [2]" lastIdx="4" clrIdx="3">
    <p:extLst>
      <p:ext uri="{19B8F6BF-5375-455C-9EA6-DF929625EA0E}">
        <p15:presenceInfo xmlns:p15="http://schemas.microsoft.com/office/powerpoint/2012/main" userId="a8996ac259e79d99" providerId="Windows Live"/>
      </p:ext>
    </p:extLst>
  </p:cmAuthor>
  <p:cmAuthor id="5" name="Kase\Sandra.Stepina" initials="K" lastIdx="2" clrIdx="4">
    <p:extLst>
      <p:ext uri="{19B8F6BF-5375-455C-9EA6-DF929625EA0E}">
        <p15:presenceInfo xmlns:p15="http://schemas.microsoft.com/office/powerpoint/2012/main" userId="Kase\Sandra.Stepina" providerId="None"/>
      </p:ext>
    </p:extLst>
  </p:cmAuthor>
  <p:cmAuthor id="6" name="Aiga Vīksna" initials="AV" lastIdx="1" clrIdx="5">
    <p:extLst>
      <p:ext uri="{19B8F6BF-5375-455C-9EA6-DF929625EA0E}">
        <p15:presenceInfo xmlns:p15="http://schemas.microsoft.com/office/powerpoint/2012/main" userId="S-1-5-21-436374069-484061587-682003330-1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0000"/>
    <a:srgbClr val="FF6600"/>
    <a:srgbClr val="FF99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3979" autoAdjust="0"/>
  </p:normalViewPr>
  <p:slideViewPr>
    <p:cSldViewPr>
      <p:cViewPr varScale="1">
        <p:scale>
          <a:sx n="82" d="100"/>
          <a:sy n="82" d="100"/>
        </p:scale>
        <p:origin x="121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356" cy="493316"/>
          </a:xfrm>
          <a:prstGeom prst="rect">
            <a:avLst/>
          </a:prstGeom>
        </p:spPr>
        <p:txBody>
          <a:bodyPr vert="horz" lIns="90901" tIns="45450" rIns="90901" bIns="45450" rtlCol="0"/>
          <a:lstStyle>
            <a:lvl1pPr algn="l">
              <a:defRPr sz="1200"/>
            </a:lvl1pPr>
          </a:lstStyle>
          <a:p>
            <a:endParaRPr lang="lv-LV" dirty="0"/>
          </a:p>
        </p:txBody>
      </p:sp>
      <p:sp>
        <p:nvSpPr>
          <p:cNvPr id="3" name="Date Placeholder 2"/>
          <p:cNvSpPr>
            <a:spLocks noGrp="1"/>
          </p:cNvSpPr>
          <p:nvPr>
            <p:ph type="dt" sz="quarter" idx="1"/>
          </p:nvPr>
        </p:nvSpPr>
        <p:spPr>
          <a:xfrm>
            <a:off x="3814834" y="0"/>
            <a:ext cx="2919356" cy="493316"/>
          </a:xfrm>
          <a:prstGeom prst="rect">
            <a:avLst/>
          </a:prstGeom>
        </p:spPr>
        <p:txBody>
          <a:bodyPr vert="horz" lIns="90901" tIns="45450" rIns="90901" bIns="45450" rtlCol="0"/>
          <a:lstStyle>
            <a:lvl1pPr algn="r">
              <a:defRPr sz="1200"/>
            </a:lvl1pPr>
          </a:lstStyle>
          <a:p>
            <a:fld id="{B6790D36-5179-40C5-B572-4B7A5C758FDA}" type="datetimeFigureOut">
              <a:rPr lang="lv-LV" smtClean="0"/>
              <a:t>11.06.2021</a:t>
            </a:fld>
            <a:endParaRPr lang="lv-LV" dirty="0"/>
          </a:p>
        </p:txBody>
      </p:sp>
      <p:sp>
        <p:nvSpPr>
          <p:cNvPr id="4" name="Footer Placeholder 3"/>
          <p:cNvSpPr>
            <a:spLocks noGrp="1"/>
          </p:cNvSpPr>
          <p:nvPr>
            <p:ph type="ftr" sz="quarter" idx="2"/>
          </p:nvPr>
        </p:nvSpPr>
        <p:spPr>
          <a:xfrm>
            <a:off x="0" y="9371417"/>
            <a:ext cx="2919356" cy="493316"/>
          </a:xfrm>
          <a:prstGeom prst="rect">
            <a:avLst/>
          </a:prstGeom>
        </p:spPr>
        <p:txBody>
          <a:bodyPr vert="horz" lIns="90901" tIns="45450" rIns="90901" bIns="45450"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14834" y="9371417"/>
            <a:ext cx="2919356" cy="493316"/>
          </a:xfrm>
          <a:prstGeom prst="rect">
            <a:avLst/>
          </a:prstGeom>
        </p:spPr>
        <p:txBody>
          <a:bodyPr vert="horz" lIns="90901" tIns="45450" rIns="90901" bIns="45450" rtlCol="0" anchor="b"/>
          <a:lstStyle>
            <a:lvl1pPr algn="r">
              <a:defRPr sz="1200"/>
            </a:lvl1pPr>
          </a:lstStyle>
          <a:p>
            <a:fld id="{5265320B-2CB1-4D9A-9A3C-B7667B78EA4E}" type="slidenum">
              <a:rPr lang="lv-LV" smtClean="0"/>
              <a:t>‹#›</a:t>
            </a:fld>
            <a:endParaRPr lang="lv-LV" dirty="0"/>
          </a:p>
        </p:txBody>
      </p:sp>
    </p:spTree>
    <p:extLst>
      <p:ext uri="{BB962C8B-B14F-4D97-AF65-F5344CB8AC3E}">
        <p14:creationId xmlns:p14="http://schemas.microsoft.com/office/powerpoint/2010/main" val="562019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18150" cy="493080"/>
          </a:xfrm>
          <a:prstGeom prst="rect">
            <a:avLst/>
          </a:prstGeom>
        </p:spPr>
        <p:txBody>
          <a:bodyPr vert="horz" lIns="90600" tIns="45300" rIns="90600" bIns="45300" rtlCol="0"/>
          <a:lstStyle>
            <a:lvl1pPr algn="l">
              <a:defRPr sz="1200"/>
            </a:lvl1pPr>
          </a:lstStyle>
          <a:p>
            <a:endParaRPr lang="lv-LV" dirty="0"/>
          </a:p>
        </p:txBody>
      </p:sp>
      <p:sp>
        <p:nvSpPr>
          <p:cNvPr id="3" name="Date Placeholder 2"/>
          <p:cNvSpPr>
            <a:spLocks noGrp="1"/>
          </p:cNvSpPr>
          <p:nvPr>
            <p:ph type="dt" idx="1"/>
          </p:nvPr>
        </p:nvSpPr>
        <p:spPr>
          <a:xfrm>
            <a:off x="3816044" y="0"/>
            <a:ext cx="2918149" cy="493080"/>
          </a:xfrm>
          <a:prstGeom prst="rect">
            <a:avLst/>
          </a:prstGeom>
        </p:spPr>
        <p:txBody>
          <a:bodyPr vert="horz" lIns="90600" tIns="45300" rIns="90600" bIns="45300" rtlCol="0"/>
          <a:lstStyle>
            <a:lvl1pPr algn="r">
              <a:defRPr sz="1200"/>
            </a:lvl1pPr>
          </a:lstStyle>
          <a:p>
            <a:fld id="{E27EA36A-7BDA-4500-AF44-244AAFBE4BD9}" type="datetimeFigureOut">
              <a:rPr lang="lv-LV" smtClean="0"/>
              <a:t>11.06.2021</a:t>
            </a:fld>
            <a:endParaRPr lang="lv-LV"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600" tIns="45300" rIns="90600" bIns="45300" rtlCol="0" anchor="ctr"/>
          <a:lstStyle/>
          <a:p>
            <a:endParaRPr lang="lv-LV" dirty="0"/>
          </a:p>
        </p:txBody>
      </p:sp>
      <p:sp>
        <p:nvSpPr>
          <p:cNvPr id="5" name="Notes Placeholder 4"/>
          <p:cNvSpPr>
            <a:spLocks noGrp="1"/>
          </p:cNvSpPr>
          <p:nvPr>
            <p:ph type="body" sz="quarter" idx="3"/>
          </p:nvPr>
        </p:nvSpPr>
        <p:spPr>
          <a:xfrm>
            <a:off x="673420" y="4686617"/>
            <a:ext cx="5388924" cy="4439289"/>
          </a:xfrm>
          <a:prstGeom prst="rect">
            <a:avLst/>
          </a:prstGeom>
        </p:spPr>
        <p:txBody>
          <a:bodyPr vert="horz" lIns="90600" tIns="45300" rIns="90600" bIns="4530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2" y="9371659"/>
            <a:ext cx="2918150" cy="493079"/>
          </a:xfrm>
          <a:prstGeom prst="rect">
            <a:avLst/>
          </a:prstGeom>
        </p:spPr>
        <p:txBody>
          <a:bodyPr vert="horz" lIns="90600" tIns="45300" rIns="90600" bIns="4530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16044" y="9371659"/>
            <a:ext cx="2918149" cy="493079"/>
          </a:xfrm>
          <a:prstGeom prst="rect">
            <a:avLst/>
          </a:prstGeom>
        </p:spPr>
        <p:txBody>
          <a:bodyPr vert="horz" lIns="90600" tIns="45300" rIns="90600" bIns="45300" rtlCol="0" anchor="b"/>
          <a:lstStyle>
            <a:lvl1pPr algn="r">
              <a:defRPr sz="1200"/>
            </a:lvl1pPr>
          </a:lstStyle>
          <a:p>
            <a:fld id="{96079433-1F5C-404C-BF0E-1C2E2226B020}" type="slidenum">
              <a:rPr lang="lv-LV" smtClean="0"/>
              <a:t>‹#›</a:t>
            </a:fld>
            <a:endParaRPr lang="lv-LV" dirty="0"/>
          </a:p>
        </p:txBody>
      </p:sp>
    </p:spTree>
    <p:extLst>
      <p:ext uri="{BB962C8B-B14F-4D97-AF65-F5344CB8AC3E}">
        <p14:creationId xmlns:p14="http://schemas.microsoft.com/office/powerpoint/2010/main" val="755138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1</a:t>
            </a:fld>
            <a:endParaRPr lang="lv-LV" dirty="0"/>
          </a:p>
        </p:txBody>
      </p:sp>
    </p:spTree>
    <p:extLst>
      <p:ext uri="{BB962C8B-B14F-4D97-AF65-F5344CB8AC3E}">
        <p14:creationId xmlns:p14="http://schemas.microsoft.com/office/powerpoint/2010/main" val="4017296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12</a:t>
            </a:fld>
            <a:endParaRPr lang="lv-LV" dirty="0"/>
          </a:p>
        </p:txBody>
      </p:sp>
    </p:spTree>
    <p:extLst>
      <p:ext uri="{BB962C8B-B14F-4D97-AF65-F5344CB8AC3E}">
        <p14:creationId xmlns:p14="http://schemas.microsoft.com/office/powerpoint/2010/main" val="1367405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0" dirty="0"/>
          </a:p>
        </p:txBody>
      </p:sp>
      <p:sp>
        <p:nvSpPr>
          <p:cNvPr id="4" name="Slide Number Placeholder 3"/>
          <p:cNvSpPr>
            <a:spLocks noGrp="1"/>
          </p:cNvSpPr>
          <p:nvPr>
            <p:ph type="sldNum" sz="quarter" idx="10"/>
          </p:nvPr>
        </p:nvSpPr>
        <p:spPr/>
        <p:txBody>
          <a:bodyPr/>
          <a:lstStyle/>
          <a:p>
            <a:fld id="{96079433-1F5C-404C-BF0E-1C2E2226B020}" type="slidenum">
              <a:rPr lang="lv-LV" smtClean="0"/>
              <a:t>13</a:t>
            </a:fld>
            <a:endParaRPr lang="lv-LV" dirty="0"/>
          </a:p>
        </p:txBody>
      </p:sp>
    </p:spTree>
    <p:extLst>
      <p:ext uri="{BB962C8B-B14F-4D97-AF65-F5344CB8AC3E}">
        <p14:creationId xmlns:p14="http://schemas.microsoft.com/office/powerpoint/2010/main" val="2036655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79433-1F5C-404C-BF0E-1C2E2226B020}" type="slidenum">
              <a:rPr lang="lv-LV" smtClean="0"/>
              <a:t>14</a:t>
            </a:fld>
            <a:endParaRPr lang="lv-LV" dirty="0"/>
          </a:p>
        </p:txBody>
      </p:sp>
    </p:spTree>
    <p:extLst>
      <p:ext uri="{BB962C8B-B14F-4D97-AF65-F5344CB8AC3E}">
        <p14:creationId xmlns:p14="http://schemas.microsoft.com/office/powerpoint/2010/main" val="2579358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PPIS 28</a:t>
            </a:r>
            <a:r>
              <a:rPr lang="lv-LV" baseline="0" dirty="0" smtClean="0"/>
              <a:t> pašvaldībām būtiski, ka Amatpersonu sadaļā ir kā Administratīvais vadītājs ir norādīts izpilddirektors, lai būtu iespēja pārliecināties par tā pilnvarojumu</a:t>
            </a:r>
          </a:p>
          <a:p>
            <a:r>
              <a:rPr lang="lv-LV" baseline="0" dirty="0" smtClean="0"/>
              <a:t>Pieteikumus var iesniegt arī pirms 01.07.2021. – ja ir jau zināms konts, uz ko pārgrāmatot atlikumu un summa. Izpildīti tie tiks 01.07.2021.</a:t>
            </a:r>
          </a:p>
          <a:p>
            <a:endParaRPr lang="lv-LV" baseline="0" dirty="0" smtClean="0"/>
          </a:p>
          <a:p>
            <a:r>
              <a:rPr lang="lv-LV" baseline="0" dirty="0" smtClean="0"/>
              <a:t>Esošo pašvaldību profilus nevar izmantot jaunajām pašvaldības iestādēm, saglabājot pašvaldību reģistrācijas numurus kā iestāžu reģistrācijas numurus.</a:t>
            </a:r>
          </a:p>
          <a:p>
            <a:r>
              <a:rPr lang="lv-LV" sz="1200" i="1" kern="1200" dirty="0" smtClean="0">
                <a:solidFill>
                  <a:schemeClr val="tx1"/>
                </a:solidFill>
                <a:effectLst/>
                <a:latin typeface="+mn-lt"/>
                <a:ea typeface="+mn-ea"/>
                <a:cs typeface="+mn-cs"/>
              </a:rPr>
              <a:t>Tieslietu ministrijas paustais viedoklis par</a:t>
            </a:r>
            <a:r>
              <a:rPr lang="lv-LV" sz="1200" i="1" kern="1200" baseline="0" dirty="0" smtClean="0">
                <a:solidFill>
                  <a:schemeClr val="tx1"/>
                </a:solidFill>
                <a:effectLst/>
                <a:latin typeface="+mn-lt"/>
                <a:ea typeface="+mn-ea"/>
                <a:cs typeface="+mn-cs"/>
              </a:rPr>
              <a:t> </a:t>
            </a:r>
            <a:r>
              <a:rPr lang="lv-LV" sz="1200" i="1" kern="1200" dirty="0" smtClean="0">
                <a:solidFill>
                  <a:schemeClr val="tx1"/>
                </a:solidFill>
                <a:effectLst/>
                <a:latin typeface="+mn-lt"/>
                <a:ea typeface="+mn-ea"/>
                <a:cs typeface="+mn-cs"/>
              </a:rPr>
              <a:t>apvienojamās pašvaldības reģistrācijas numura saglabāšanu</a:t>
            </a:r>
            <a:r>
              <a:rPr lang="lv-LV" sz="1200" i="1" kern="1200" baseline="0" dirty="0" smtClean="0">
                <a:solidFill>
                  <a:schemeClr val="tx1"/>
                </a:solidFill>
                <a:effectLst/>
                <a:latin typeface="+mn-lt"/>
                <a:ea typeface="+mn-ea"/>
                <a:cs typeface="+mn-cs"/>
              </a:rPr>
              <a:t> </a:t>
            </a:r>
            <a:r>
              <a:rPr lang="lv-LV" sz="1200" i="1" kern="1200" baseline="0" dirty="0" err="1" smtClean="0">
                <a:solidFill>
                  <a:schemeClr val="tx1"/>
                </a:solidFill>
                <a:effectLst/>
                <a:latin typeface="+mn-lt"/>
                <a:ea typeface="+mn-ea"/>
                <a:cs typeface="+mn-cs"/>
              </a:rPr>
              <a:t>jaunizveidotajai</a:t>
            </a:r>
            <a:r>
              <a:rPr lang="lv-LV" sz="1200" i="1" kern="1200" baseline="0" dirty="0" smtClean="0">
                <a:solidFill>
                  <a:schemeClr val="tx1"/>
                </a:solidFill>
                <a:effectLst/>
                <a:latin typeface="+mn-lt"/>
                <a:ea typeface="+mn-ea"/>
                <a:cs typeface="+mn-cs"/>
              </a:rPr>
              <a:t> pašvaldības iestādei</a:t>
            </a:r>
            <a:r>
              <a:rPr lang="lv-LV" sz="1200" i="1" kern="1200" dirty="0" smtClean="0">
                <a:solidFill>
                  <a:schemeClr val="tx1"/>
                </a:solidFill>
                <a:effectLst/>
                <a:latin typeface="+mn-lt"/>
                <a:ea typeface="+mn-ea"/>
                <a:cs typeface="+mn-cs"/>
              </a:rPr>
              <a:t>: </a:t>
            </a:r>
            <a:r>
              <a:rPr lang="lv-LV" sz="1200" b="1" i="1" kern="1200" dirty="0" smtClean="0">
                <a:solidFill>
                  <a:schemeClr val="tx1"/>
                </a:solidFill>
                <a:effectLst/>
                <a:latin typeface="+mn-lt"/>
                <a:ea typeface="+mn-ea"/>
                <a:cs typeface="+mn-cs"/>
              </a:rPr>
              <a:t>lai gan tehniski likvidētos pašvaldību numurus ir iespējams saglabāt un piesaistīt citām iestādēm, juridiski tas nav korekti. </a:t>
            </a:r>
            <a:r>
              <a:rPr lang="lv-LV" sz="1200" i="1" kern="1200" dirty="0" smtClean="0">
                <a:solidFill>
                  <a:schemeClr val="tx1"/>
                </a:solidFill>
                <a:effectLst/>
                <a:latin typeface="+mn-lt"/>
                <a:ea typeface="+mn-ea"/>
                <a:cs typeface="+mn-cs"/>
              </a:rPr>
              <a:t>Vēršam uzmanību, ka pašvaldību apvienošana pēc būtības nav uzskatāma par reorganizāciju, kaut tehniskais izpildījums ir analoģisks, tomēr tiek veidots jauns subjekts, un līdz ar to arī reģistrācijas numuriem jābūt jauniem.  Tādējādi būtu saglabājams tikai galvenās pašvaldības numurs, lai veidotu pēctecību, savukārt likvidētajām pašvaldībām reģistrācijas numuri būtu jādzēš.  </a:t>
            </a:r>
            <a:endParaRPr lang="en-US" sz="1200" kern="1200" dirty="0" smtClean="0">
              <a:solidFill>
                <a:schemeClr val="tx1"/>
              </a:solidFill>
              <a:effectLst/>
              <a:latin typeface="+mn-lt"/>
              <a:ea typeface="+mn-ea"/>
              <a:cs typeface="+mn-cs"/>
            </a:endParaRPr>
          </a:p>
          <a:p>
            <a:r>
              <a:rPr lang="lv-LV" sz="1200" i="1" kern="1200" dirty="0" smtClean="0">
                <a:solidFill>
                  <a:schemeClr val="tx1"/>
                </a:solidFill>
                <a:effectLst/>
                <a:latin typeface="+mn-lt"/>
                <a:ea typeface="+mn-ea"/>
                <a:cs typeface="+mn-cs"/>
              </a:rPr>
              <a:t>Vēršam uzmanību arī uz Latvijas Republikas senāta blakus lēmumu (pielikumā), kura norādīts, ka reģistrācijas numurs ir unikāls identifikators, kura unikalitāte izslēdz iespēju sajaukt subjektu (sprieduma gadījumā – komersantu) vai jebkuru citu tiesību subjektu. Tas, ka viens un tas pats numurs tiek izmantots, lai identificētu vispirms vienu subjektu, pēc tam – citu subjektu, samazina tiesisko stabilitāti un noteiktību, jo rada iespēju kļūdīties ar subjekta identitāti, jo īpaši situācijā, kad šo subjektu tiesiskie statusi būtiski atšķiras. Tas, ka subjekts beidz pastāvēt nozīmē, ka beidz pastāvēt arī šī subjekta identificējošie parametri, t.sk. reģistrācijas numurs.</a:t>
            </a:r>
            <a:endParaRPr lang="en-US" sz="1200" kern="1200" dirty="0" smtClean="0">
              <a:solidFill>
                <a:schemeClr val="tx1"/>
              </a:solidFill>
              <a:effectLst/>
              <a:latin typeface="+mn-lt"/>
              <a:ea typeface="+mn-ea"/>
              <a:cs typeface="+mn-cs"/>
            </a:endParaRPr>
          </a:p>
          <a:p>
            <a:r>
              <a:rPr lang="lv-LV" sz="1200" i="1" kern="1200" dirty="0" smtClean="0">
                <a:solidFill>
                  <a:schemeClr val="tx1"/>
                </a:solidFill>
                <a:effectLst/>
                <a:latin typeface="+mn-lt"/>
                <a:ea typeface="+mn-ea"/>
                <a:cs typeface="+mn-cs"/>
              </a:rPr>
              <a:t> Attiecībā par pārejas periodu, kurā saglabājas apvienoto pašvaldību numuri, informējam, ka šādas opcijas nav skatītas un šobrīd normatīvie akti to neparedz. Publiskā persona tiks uzskatīta par likvidētu ar 2021.gada 1.jūliju, VRAA, saņemot informāciju par pašvaldības likvidāciju, deaktivizēs tās e-adresi.</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6079433-1F5C-404C-BF0E-1C2E2226B020}" type="slidenum">
              <a:rPr lang="lv-LV" smtClean="0"/>
              <a:t>15</a:t>
            </a:fld>
            <a:endParaRPr lang="lv-LV" dirty="0"/>
          </a:p>
        </p:txBody>
      </p:sp>
    </p:spTree>
    <p:extLst>
      <p:ext uri="{BB962C8B-B14F-4D97-AF65-F5344CB8AC3E}">
        <p14:creationId xmlns:p14="http://schemas.microsoft.com/office/powerpoint/2010/main" val="1606127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16</a:t>
            </a:fld>
            <a:endParaRPr lang="lv-LV" dirty="0"/>
          </a:p>
        </p:txBody>
      </p:sp>
    </p:spTree>
    <p:extLst>
      <p:ext uri="{BB962C8B-B14F-4D97-AF65-F5344CB8AC3E}">
        <p14:creationId xmlns:p14="http://schemas.microsoft.com/office/powerpoint/2010/main" val="176974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96079433-1F5C-404C-BF0E-1C2E2226B020}" type="slidenum">
              <a:rPr lang="lv-LV" smtClean="0"/>
              <a:t>17</a:t>
            </a:fld>
            <a:endParaRPr lang="lv-LV" dirty="0"/>
          </a:p>
        </p:txBody>
      </p:sp>
    </p:spTree>
    <p:extLst>
      <p:ext uri="{BB962C8B-B14F-4D97-AF65-F5344CB8AC3E}">
        <p14:creationId xmlns:p14="http://schemas.microsoft.com/office/powerpoint/2010/main" val="550885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18</a:t>
            </a:fld>
            <a:endParaRPr lang="lv-LV" dirty="0"/>
          </a:p>
        </p:txBody>
      </p:sp>
    </p:spTree>
    <p:extLst>
      <p:ext uri="{BB962C8B-B14F-4D97-AF65-F5344CB8AC3E}">
        <p14:creationId xmlns:p14="http://schemas.microsoft.com/office/powerpoint/2010/main" val="373261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2</a:t>
            </a:fld>
            <a:endParaRPr lang="lv-LV" dirty="0"/>
          </a:p>
        </p:txBody>
      </p:sp>
    </p:spTree>
    <p:extLst>
      <p:ext uri="{BB962C8B-B14F-4D97-AF65-F5344CB8AC3E}">
        <p14:creationId xmlns:p14="http://schemas.microsoft.com/office/powerpoint/2010/main" val="1091895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3</a:t>
            </a:fld>
            <a:endParaRPr lang="lv-LV" dirty="0"/>
          </a:p>
        </p:txBody>
      </p:sp>
    </p:spTree>
    <p:extLst>
      <p:ext uri="{BB962C8B-B14F-4D97-AF65-F5344CB8AC3E}">
        <p14:creationId xmlns:p14="http://schemas.microsoft.com/office/powerpoint/2010/main" val="3677397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96079433-1F5C-404C-BF0E-1C2E2226B020}" type="slidenum">
              <a:rPr lang="lv-LV" smtClean="0"/>
              <a:t>4</a:t>
            </a:fld>
            <a:endParaRPr lang="lv-LV" dirty="0"/>
          </a:p>
        </p:txBody>
      </p:sp>
    </p:spTree>
    <p:extLst>
      <p:ext uri="{BB962C8B-B14F-4D97-AF65-F5344CB8AC3E}">
        <p14:creationId xmlns:p14="http://schemas.microsoft.com/office/powerpoint/2010/main" val="3865887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6</a:t>
            </a:fld>
            <a:endParaRPr lang="lv-LV" dirty="0"/>
          </a:p>
        </p:txBody>
      </p:sp>
    </p:spTree>
    <p:extLst>
      <p:ext uri="{BB962C8B-B14F-4D97-AF65-F5344CB8AC3E}">
        <p14:creationId xmlns:p14="http://schemas.microsoft.com/office/powerpoint/2010/main" val="4122476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8</a:t>
            </a:fld>
            <a:endParaRPr lang="lv-LV" dirty="0"/>
          </a:p>
        </p:txBody>
      </p:sp>
    </p:spTree>
    <p:extLst>
      <p:ext uri="{BB962C8B-B14F-4D97-AF65-F5344CB8AC3E}">
        <p14:creationId xmlns:p14="http://schemas.microsoft.com/office/powerpoint/2010/main" val="2461151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9</a:t>
            </a:fld>
            <a:endParaRPr lang="lv-LV" dirty="0"/>
          </a:p>
        </p:txBody>
      </p:sp>
    </p:spTree>
    <p:extLst>
      <p:ext uri="{BB962C8B-B14F-4D97-AF65-F5344CB8AC3E}">
        <p14:creationId xmlns:p14="http://schemas.microsoft.com/office/powerpoint/2010/main" val="1360008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10</a:t>
            </a:fld>
            <a:endParaRPr lang="lv-LV" dirty="0"/>
          </a:p>
        </p:txBody>
      </p:sp>
    </p:spTree>
    <p:extLst>
      <p:ext uri="{BB962C8B-B14F-4D97-AF65-F5344CB8AC3E}">
        <p14:creationId xmlns:p14="http://schemas.microsoft.com/office/powerpoint/2010/main" val="1260295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6079433-1F5C-404C-BF0E-1C2E2226B020}" type="slidenum">
              <a:rPr lang="lv-LV" smtClean="0"/>
              <a:t>11</a:t>
            </a:fld>
            <a:endParaRPr lang="lv-LV" dirty="0"/>
          </a:p>
        </p:txBody>
      </p:sp>
    </p:spTree>
    <p:extLst>
      <p:ext uri="{BB962C8B-B14F-4D97-AF65-F5344CB8AC3E}">
        <p14:creationId xmlns:p14="http://schemas.microsoft.com/office/powerpoint/2010/main" val="2070080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16943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5C3245A0-B46C-43D6-A23E-FFF03C0A3566}" type="slidenum">
              <a:rPr lang="en-US" altLang="lv-LV"/>
              <a:pPr>
                <a:defRPr/>
              </a:pPr>
              <a:t>‹#›</a:t>
            </a:fld>
            <a:endParaRPr lang="en-US" altLang="lv-LV" dirty="0"/>
          </a:p>
        </p:txBody>
      </p:sp>
    </p:spTree>
    <p:extLst>
      <p:ext uri="{BB962C8B-B14F-4D97-AF65-F5344CB8AC3E}">
        <p14:creationId xmlns:p14="http://schemas.microsoft.com/office/powerpoint/2010/main" val="43113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BEFDC2B5-F823-4603-ACB1-91B48BB08E8B}" type="slidenum">
              <a:rPr lang="en-US" altLang="lv-LV"/>
              <a:pPr>
                <a:defRPr/>
              </a:pPr>
              <a:t>‹#›</a:t>
            </a:fld>
            <a:endParaRPr lang="en-US" altLang="lv-LV" dirty="0"/>
          </a:p>
        </p:txBody>
      </p:sp>
    </p:spTree>
    <p:extLst>
      <p:ext uri="{BB962C8B-B14F-4D97-AF65-F5344CB8AC3E}">
        <p14:creationId xmlns:p14="http://schemas.microsoft.com/office/powerpoint/2010/main" val="107328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85E2C4DF-F64E-4658-9544-6714049A2BB9}" type="slidenum">
              <a:rPr lang="en-US" altLang="lv-LV"/>
              <a:pPr>
                <a:defRPr/>
              </a:pPr>
              <a:t>‹#›</a:t>
            </a:fld>
            <a:endParaRPr lang="en-US" altLang="lv-LV" dirty="0"/>
          </a:p>
        </p:txBody>
      </p:sp>
    </p:spTree>
    <p:extLst>
      <p:ext uri="{BB962C8B-B14F-4D97-AF65-F5344CB8AC3E}">
        <p14:creationId xmlns:p14="http://schemas.microsoft.com/office/powerpoint/2010/main" val="28435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105254EE-6034-44F4-8E91-CDF954971661}" type="slidenum">
              <a:rPr lang="en-US" altLang="lv-LV"/>
              <a:pPr>
                <a:defRPr/>
              </a:pPr>
              <a:t>‹#›</a:t>
            </a:fld>
            <a:endParaRPr lang="en-US" altLang="lv-LV" dirty="0"/>
          </a:p>
        </p:txBody>
      </p:sp>
    </p:spTree>
    <p:extLst>
      <p:ext uri="{BB962C8B-B14F-4D97-AF65-F5344CB8AC3E}">
        <p14:creationId xmlns:p14="http://schemas.microsoft.com/office/powerpoint/2010/main" val="190903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C5533DB0-A123-4F9E-9CA9-D399BFE7B345}" type="slidenum">
              <a:rPr lang="en-US" altLang="lv-LV"/>
              <a:pPr>
                <a:defRPr/>
              </a:pPr>
              <a:t>‹#›</a:t>
            </a:fld>
            <a:endParaRPr lang="en-US" altLang="lv-LV" dirty="0"/>
          </a:p>
        </p:txBody>
      </p:sp>
    </p:spTree>
    <p:extLst>
      <p:ext uri="{BB962C8B-B14F-4D97-AF65-F5344CB8AC3E}">
        <p14:creationId xmlns:p14="http://schemas.microsoft.com/office/powerpoint/2010/main" val="1062080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F49A84FF-002A-4AE0-AB2D-6781E4315FEB}" type="slidenum">
              <a:rPr lang="en-US" altLang="lv-LV"/>
              <a:pPr>
                <a:defRPr/>
              </a:pPr>
              <a:t>‹#›</a:t>
            </a:fld>
            <a:endParaRPr lang="en-US" altLang="lv-LV" dirty="0"/>
          </a:p>
        </p:txBody>
      </p:sp>
    </p:spTree>
    <p:extLst>
      <p:ext uri="{BB962C8B-B14F-4D97-AF65-F5344CB8AC3E}">
        <p14:creationId xmlns:p14="http://schemas.microsoft.com/office/powerpoint/2010/main" val="180251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5EFEA128-44E1-4F14-84D6-84F4A231F482}" type="slidenum">
              <a:rPr lang="en-US" altLang="lv-LV"/>
              <a:pPr>
                <a:defRPr/>
              </a:pPr>
              <a:t>‹#›</a:t>
            </a:fld>
            <a:endParaRPr lang="en-US" altLang="lv-LV" dirty="0"/>
          </a:p>
        </p:txBody>
      </p:sp>
    </p:spTree>
    <p:extLst>
      <p:ext uri="{BB962C8B-B14F-4D97-AF65-F5344CB8AC3E}">
        <p14:creationId xmlns:p14="http://schemas.microsoft.com/office/powerpoint/2010/main" val="185642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417872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8CA1512C-0FC7-46D2-874D-D316C2509E7D}" type="datetime1">
              <a:rPr lang="en-US">
                <a:solidFill>
                  <a:prstClr val="black">
                    <a:tint val="75000"/>
                  </a:prstClr>
                </a:solidFill>
              </a:rPr>
              <a:pPr>
                <a:defRPr/>
              </a:pPr>
              <a:t>6/11/2021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defTabSz="938213" fontAlgn="base">
              <a:spcBef>
                <a:spcPct val="0"/>
              </a:spcBef>
              <a:spcAft>
                <a:spcPct val="0"/>
              </a:spcAft>
              <a:defRPr/>
            </a:pPr>
            <a:fld id="{BEE2D4C9-9620-4B82-813D-25FC9B28B3CF}" type="slidenum">
              <a:rPr lang="en-US" altLang="lv-LV">
                <a:cs typeface="Arial" charset="0"/>
              </a:rPr>
              <a:pPr defTabSz="938213" fontAlgn="base">
                <a:spcBef>
                  <a:spcPct val="0"/>
                </a:spcBef>
                <a:spcAft>
                  <a:spcPct val="0"/>
                </a:spcAft>
                <a:defRPr/>
              </a:pPr>
              <a:t>‹#›</a:t>
            </a:fld>
            <a:endParaRPr lang="en-US" altLang="lv-LV" dirty="0">
              <a:cs typeface="Arial" charset="0"/>
            </a:endParaRPr>
          </a:p>
        </p:txBody>
      </p:sp>
    </p:spTree>
    <p:extLst>
      <p:ext uri="{BB962C8B-B14F-4D97-AF65-F5344CB8AC3E}">
        <p14:creationId xmlns:p14="http://schemas.microsoft.com/office/powerpoint/2010/main" val="21770461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kase@kase.gov.l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varam.gov.lv/lv/atr-planosanas-platforma"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biud@kase.gov.lv"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hyperlink" Target="mailto:ND@kase.gov.lv"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hyperlink" Target="https://ej.uz/xkeh"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ase.gov.l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ase.gov.l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kase.gov.lv/sites/default/files/public/ND/2021/konta%20pazi%C5%86ojums.docx"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s://www.kase.gov.l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125788"/>
            <a:ext cx="7772400" cy="960437"/>
          </a:xfrm>
        </p:spPr>
        <p:txBody>
          <a:bodyPr>
            <a:normAutofit/>
          </a:bodyPr>
          <a:lstStyle/>
          <a:p>
            <a:r>
              <a:rPr lang="lv-LV" sz="2000" dirty="0" smtClean="0"/>
              <a:t>Informācija pašvaldībām </a:t>
            </a:r>
            <a:r>
              <a:rPr lang="lv-LV" sz="2000" dirty="0"/>
              <a:t>un pašvaldību kapitālsabiedrībām </a:t>
            </a:r>
            <a:endParaRPr lang="lv-LV" altLang="lv-LV" sz="2000" dirty="0"/>
          </a:p>
        </p:txBody>
      </p:sp>
      <p:sp>
        <p:nvSpPr>
          <p:cNvPr id="11267" name="Text Placeholder 2"/>
          <p:cNvSpPr>
            <a:spLocks noGrp="1"/>
          </p:cNvSpPr>
          <p:nvPr>
            <p:ph type="body" sz="quarter" idx="10"/>
          </p:nvPr>
        </p:nvSpPr>
        <p:spPr>
          <a:xfrm>
            <a:off x="685800" y="5083175"/>
            <a:ext cx="7772400" cy="555625"/>
          </a:xfrm>
        </p:spPr>
        <p:txBody>
          <a:bodyPr>
            <a:normAutofit fontScale="40000" lnSpcReduction="20000"/>
          </a:bodyPr>
          <a:lstStyle/>
          <a:p>
            <a:pPr algn="r"/>
            <a:r>
              <a:rPr lang="lv-LV" altLang="lv-LV" b="1" dirty="0" smtClean="0"/>
              <a:t>Valsts kases </a:t>
            </a:r>
          </a:p>
          <a:p>
            <a:pPr algn="r"/>
            <a:r>
              <a:rPr lang="lv-LV" altLang="lv-LV" b="1" dirty="0" smtClean="0"/>
              <a:t>Norēķinu departaments</a:t>
            </a:r>
          </a:p>
          <a:p>
            <a:pPr algn="r"/>
            <a:r>
              <a:rPr lang="lv-LV" altLang="lv-LV" b="1" dirty="0" smtClean="0"/>
              <a:t>Klientu pārvaldības departaments</a:t>
            </a:r>
          </a:p>
          <a:p>
            <a:pPr algn="r"/>
            <a:r>
              <a:rPr lang="lv-LV" altLang="lv-LV" b="1" dirty="0" smtClean="0"/>
              <a:t>Budžeta izpildes un uzraudzības departaments</a:t>
            </a:r>
          </a:p>
          <a:p>
            <a:pPr algn="r"/>
            <a:r>
              <a:rPr lang="lv-LV" altLang="lv-LV" b="1" dirty="0" smtClean="0"/>
              <a:t>Pārskatu departaments </a:t>
            </a:r>
          </a:p>
        </p:txBody>
      </p:sp>
      <p:sp>
        <p:nvSpPr>
          <p:cNvPr id="11268" name="Text Placeholder 3"/>
          <p:cNvSpPr>
            <a:spLocks noGrp="1"/>
          </p:cNvSpPr>
          <p:nvPr>
            <p:ph type="body" sz="quarter" idx="11"/>
          </p:nvPr>
        </p:nvSpPr>
        <p:spPr/>
        <p:txBody>
          <a:bodyPr/>
          <a:lstStyle/>
          <a:p>
            <a:pPr eaLnBrk="1" hangingPunct="1"/>
            <a:r>
              <a:rPr lang="lv-LV" altLang="lv-LV" dirty="0" smtClean="0"/>
              <a:t>Rīgā</a:t>
            </a:r>
          </a:p>
          <a:p>
            <a:pPr eaLnBrk="1" hangingPunct="1"/>
            <a:r>
              <a:rPr lang="lv-LV" altLang="lv-LV" dirty="0" smtClean="0"/>
              <a:t>2021</a:t>
            </a:r>
            <a:endParaRPr lang="en-GB" altLang="lv-LV" dirty="0" smtClean="0"/>
          </a:p>
          <a:p>
            <a:endParaRPr lang="lv-LV" altLang="lv-LV" dirty="0" smtClean="0"/>
          </a:p>
        </p:txBody>
      </p:sp>
    </p:spTree>
    <p:extLst>
      <p:ext uri="{BB962C8B-B14F-4D97-AF65-F5344CB8AC3E}">
        <p14:creationId xmlns:p14="http://schemas.microsoft.com/office/powerpoint/2010/main" val="3975648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381000"/>
            <a:ext cx="6851104" cy="1036642"/>
          </a:xfrm>
        </p:spPr>
        <p:txBody>
          <a:bodyPr/>
          <a:lstStyle/>
          <a:p>
            <a:r>
              <a:rPr lang="lv-LV" dirty="0" smtClean="0"/>
              <a:t>Informācija par eAizņēmumiem pašvaldībām</a:t>
            </a:r>
            <a:endParaRPr lang="lv-LV" dirty="0"/>
          </a:p>
        </p:txBody>
      </p:sp>
      <p:sp>
        <p:nvSpPr>
          <p:cNvPr id="3" name="Content Placeholder 2"/>
          <p:cNvSpPr>
            <a:spLocks noGrp="1"/>
          </p:cNvSpPr>
          <p:nvPr>
            <p:ph idx="1"/>
          </p:nvPr>
        </p:nvSpPr>
        <p:spPr>
          <a:xfrm>
            <a:off x="733841" y="1664668"/>
            <a:ext cx="7787208" cy="4373573"/>
          </a:xfrm>
        </p:spPr>
        <p:txBody>
          <a:bodyPr>
            <a:normAutofit/>
          </a:bodyPr>
          <a:lstStyle/>
          <a:p>
            <a:pPr marL="1458913" lvl="2" indent="-285750">
              <a:buFont typeface="Arial" panose="020B0604020202020204" pitchFamily="34" charset="0"/>
              <a:buChar char="•"/>
            </a:pPr>
            <a:r>
              <a:rPr lang="lv-LV" b="1" dirty="0" smtClean="0">
                <a:latin typeface="Verdana" panose="020B0604030504040204" pitchFamily="34" charset="0"/>
                <a:ea typeface="Verdana" panose="020B0604030504040204" pitchFamily="34" charset="0"/>
                <a:cs typeface="Verdana" panose="020B0604030504040204" pitchFamily="34" charset="0"/>
              </a:rPr>
              <a:t>Reorganizējamām</a:t>
            </a:r>
            <a:r>
              <a:rPr lang="lv-LV" dirty="0" smtClean="0">
                <a:latin typeface="Verdana" panose="020B0604030504040204" pitchFamily="34" charset="0"/>
                <a:ea typeface="Verdana" panose="020B0604030504040204" pitchFamily="34" charset="0"/>
                <a:cs typeface="Verdana" panose="020B0604030504040204" pitchFamily="34" charset="0"/>
              </a:rPr>
              <a:t> </a:t>
            </a:r>
            <a:r>
              <a:rPr lang="lv-LV" dirty="0">
                <a:latin typeface="Verdana" panose="020B0604030504040204" pitchFamily="34" charset="0"/>
                <a:ea typeface="Verdana" panose="020B0604030504040204" pitchFamily="34" charset="0"/>
                <a:cs typeface="Verdana" panose="020B0604030504040204" pitchFamily="34" charset="0"/>
              </a:rPr>
              <a:t> </a:t>
            </a:r>
            <a:r>
              <a:rPr lang="lv-LV" dirty="0" smtClean="0">
                <a:latin typeface="Verdana" panose="020B0604030504040204" pitchFamily="34" charset="0"/>
                <a:ea typeface="Verdana" panose="020B0604030504040204" pitchFamily="34" charset="0"/>
                <a:cs typeface="Verdana" panose="020B0604030504040204" pitchFamily="34" charset="0"/>
              </a:rPr>
              <a:t>vai </a:t>
            </a:r>
            <a:r>
              <a:rPr lang="lv-LV" b="1" dirty="0" smtClean="0">
                <a:latin typeface="Verdana" panose="020B0604030504040204" pitchFamily="34" charset="0"/>
                <a:ea typeface="Verdana" panose="020B0604030504040204" pitchFamily="34" charset="0"/>
                <a:cs typeface="Verdana" panose="020B0604030504040204" pitchFamily="34" charset="0"/>
              </a:rPr>
              <a:t>apvienojamām</a:t>
            </a:r>
            <a:r>
              <a:rPr lang="lv-LV" dirty="0">
                <a:latin typeface="Verdana" panose="020B0604030504040204" pitchFamily="34" charset="0"/>
                <a:ea typeface="Verdana" panose="020B0604030504040204" pitchFamily="34" charset="0"/>
                <a:cs typeface="Verdana" panose="020B0604030504040204" pitchFamily="34" charset="0"/>
              </a:rPr>
              <a:t> </a:t>
            </a:r>
            <a:r>
              <a:rPr lang="lv-LV" dirty="0" smtClean="0">
                <a:latin typeface="Verdana" panose="020B0604030504040204" pitchFamily="34" charset="0"/>
                <a:ea typeface="Verdana" panose="020B0604030504040204" pitchFamily="34" charset="0"/>
                <a:cs typeface="Verdana" panose="020B0604030504040204" pitchFamily="34" charset="0"/>
              </a:rPr>
              <a:t>pašvaldībām </a:t>
            </a:r>
            <a:r>
              <a:rPr lang="lv-LV" dirty="0">
                <a:latin typeface="Verdana" panose="020B0604030504040204" pitchFamily="34" charset="0"/>
                <a:ea typeface="Verdana" panose="020B0604030504040204" pitchFamily="34" charset="0"/>
                <a:cs typeface="Verdana" panose="020B0604030504040204" pitchFamily="34" charset="0"/>
              </a:rPr>
              <a:t>01.07.2021. tiks anulētas </a:t>
            </a:r>
            <a:r>
              <a:rPr lang="lv-LV" dirty="0" smtClean="0">
                <a:latin typeface="Verdana" panose="020B0604030504040204" pitchFamily="34" charset="0"/>
                <a:ea typeface="Verdana" panose="020B0604030504040204" pitchFamily="34" charset="0"/>
                <a:cs typeface="Verdana" panose="020B0604030504040204" pitchFamily="34" charset="0"/>
              </a:rPr>
              <a:t>esošās lietotāju </a:t>
            </a:r>
            <a:r>
              <a:rPr lang="lv-LV" dirty="0">
                <a:latin typeface="Verdana" panose="020B0604030504040204" pitchFamily="34" charset="0"/>
                <a:ea typeface="Verdana" panose="020B0604030504040204" pitchFamily="34" charset="0"/>
                <a:cs typeface="Verdana" panose="020B0604030504040204" pitchFamily="34" charset="0"/>
              </a:rPr>
              <a:t>tiesības eAizņēmumos</a:t>
            </a:r>
          </a:p>
          <a:p>
            <a:endParaRPr lang="lv-LV" dirty="0"/>
          </a:p>
          <a:p>
            <a:pPr marL="1458913" lvl="2" indent="-285750">
              <a:buFont typeface="Arial" panose="020B0604020202020204" pitchFamily="34" charset="0"/>
              <a:buChar char="•"/>
            </a:pPr>
            <a:r>
              <a:rPr lang="lv-LV" b="1" dirty="0">
                <a:latin typeface="Verdana" panose="020B0604030504040204" pitchFamily="34" charset="0"/>
                <a:ea typeface="Verdana" panose="020B0604030504040204" pitchFamily="34" charset="0"/>
                <a:cs typeface="Verdana" panose="020B0604030504040204" pitchFamily="34" charset="0"/>
              </a:rPr>
              <a:t>Iegūstošā</a:t>
            </a:r>
            <a:r>
              <a:rPr lang="lv-LV" dirty="0">
                <a:latin typeface="Verdana" panose="020B0604030504040204" pitchFamily="34" charset="0"/>
                <a:ea typeface="Verdana" panose="020B0604030504040204" pitchFamily="34" charset="0"/>
                <a:cs typeface="Verdana" panose="020B0604030504040204" pitchFamily="34" charset="0"/>
              </a:rPr>
              <a:t> pašvaldība, ja nepieciešams, piesaka </a:t>
            </a:r>
            <a:r>
              <a:rPr lang="lv-LV" dirty="0" err="1">
                <a:latin typeface="Verdana" panose="020B0604030504040204" pitchFamily="34" charset="0"/>
                <a:ea typeface="Verdana" panose="020B0604030504040204" pitchFamily="34" charset="0"/>
                <a:cs typeface="Verdana" panose="020B0604030504040204" pitchFamily="34" charset="0"/>
              </a:rPr>
              <a:t>eAizņēmumiem</a:t>
            </a:r>
            <a:r>
              <a:rPr lang="lv-LV" dirty="0">
                <a:latin typeface="Verdana" panose="020B0604030504040204" pitchFamily="34" charset="0"/>
                <a:ea typeface="Verdana" panose="020B0604030504040204" pitchFamily="34" charset="0"/>
                <a:cs typeface="Verdana" panose="020B0604030504040204" pitchFamily="34" charset="0"/>
              </a:rPr>
              <a:t> </a:t>
            </a:r>
            <a:r>
              <a:rPr lang="lv-LV" dirty="0" smtClean="0">
                <a:latin typeface="Verdana" panose="020B0604030504040204" pitchFamily="34" charset="0"/>
                <a:ea typeface="Verdana" panose="020B0604030504040204" pitchFamily="34" charset="0"/>
                <a:cs typeface="Verdana" panose="020B0604030504040204" pitchFamily="34" charset="0"/>
              </a:rPr>
              <a:t>papildus </a:t>
            </a:r>
            <a:r>
              <a:rPr lang="lv-LV" dirty="0">
                <a:latin typeface="Verdana" panose="020B0604030504040204" pitchFamily="34" charset="0"/>
                <a:ea typeface="Verdana" panose="020B0604030504040204" pitchFamily="34" charset="0"/>
                <a:cs typeface="Verdana" panose="020B0604030504040204" pitchFamily="34" charset="0"/>
              </a:rPr>
              <a:t>lietotāju</a:t>
            </a:r>
            <a:r>
              <a:rPr lang="lv-LV" dirty="0" smtClean="0">
                <a:latin typeface="Verdana" panose="020B0604030504040204" pitchFamily="34" charset="0"/>
                <a:ea typeface="Verdana" panose="020B0604030504040204" pitchFamily="34" charset="0"/>
                <a:cs typeface="Verdana" panose="020B0604030504040204" pitchFamily="34" charset="0"/>
              </a:rPr>
              <a:t> </a:t>
            </a:r>
            <a:r>
              <a:rPr lang="lv-LV" dirty="0">
                <a:latin typeface="Verdana" panose="020B0604030504040204" pitchFamily="34" charset="0"/>
                <a:ea typeface="Verdana" panose="020B0604030504040204" pitchFamily="34" charset="0"/>
                <a:cs typeface="Verdana" panose="020B0604030504040204" pitchFamily="34" charset="0"/>
              </a:rPr>
              <a:t>tiesības</a:t>
            </a:r>
          </a:p>
          <a:p>
            <a:pPr lvl="2" indent="0">
              <a:buNone/>
            </a:pPr>
            <a:endParaRPr lang="lv-LV" dirty="0" smtClean="0">
              <a:latin typeface="Verdana" panose="020B0604030504040204" pitchFamily="34" charset="0"/>
              <a:ea typeface="Verdana" panose="020B0604030504040204" pitchFamily="34" charset="0"/>
              <a:cs typeface="Verdana" panose="020B0604030504040204" pitchFamily="34" charset="0"/>
            </a:endParaRPr>
          </a:p>
          <a:p>
            <a:pPr marL="1458913" lvl="2" indent="-285750">
              <a:buFont typeface="Arial" panose="020B0604020202020204" pitchFamily="34" charset="0"/>
              <a:buChar char="•"/>
            </a:pPr>
            <a:r>
              <a:rPr lang="lv-LV" b="1" dirty="0" smtClean="0">
                <a:latin typeface="Verdana" panose="020B0604030504040204" pitchFamily="34" charset="0"/>
                <a:ea typeface="Verdana" panose="020B0604030504040204" pitchFamily="34" charset="0"/>
                <a:cs typeface="Verdana" panose="020B0604030504040204" pitchFamily="34" charset="0"/>
              </a:rPr>
              <a:t>Reorganizējamo </a:t>
            </a:r>
            <a:r>
              <a:rPr lang="lv-LV" dirty="0" smtClean="0">
                <a:latin typeface="Verdana" panose="020B0604030504040204" pitchFamily="34" charset="0"/>
                <a:ea typeface="Verdana" panose="020B0604030504040204" pitchFamily="34" charset="0"/>
                <a:cs typeface="Verdana" panose="020B0604030504040204" pitchFamily="34" charset="0"/>
              </a:rPr>
              <a:t>vai</a:t>
            </a:r>
            <a:r>
              <a:rPr lang="lv-LV" b="1" dirty="0" smtClean="0">
                <a:latin typeface="Verdana" panose="020B0604030504040204" pitchFamily="34" charset="0"/>
                <a:ea typeface="Verdana" panose="020B0604030504040204" pitchFamily="34" charset="0"/>
                <a:cs typeface="Verdana" panose="020B0604030504040204" pitchFamily="34" charset="0"/>
              </a:rPr>
              <a:t> apvienojamo</a:t>
            </a:r>
            <a:r>
              <a:rPr lang="lv-LV" dirty="0" smtClean="0">
                <a:latin typeface="Verdana" panose="020B0604030504040204" pitchFamily="34" charset="0"/>
                <a:ea typeface="Verdana" panose="020B0604030504040204" pitchFamily="34" charset="0"/>
                <a:cs typeface="Verdana" panose="020B0604030504040204" pitchFamily="34" charset="0"/>
              </a:rPr>
              <a:t> </a:t>
            </a:r>
            <a:r>
              <a:rPr lang="lv-LV" dirty="0">
                <a:latin typeface="Verdana" panose="020B0604030504040204" pitchFamily="34" charset="0"/>
                <a:ea typeface="Verdana" panose="020B0604030504040204" pitchFamily="34" charset="0"/>
                <a:cs typeface="Verdana" panose="020B0604030504040204" pitchFamily="34" charset="0"/>
              </a:rPr>
              <a:t>pašvaldību noslēgtie valsts aizdevuma </a:t>
            </a:r>
            <a:r>
              <a:rPr lang="lv-LV" dirty="0" smtClean="0">
                <a:latin typeface="Verdana" panose="020B0604030504040204" pitchFamily="34" charset="0"/>
                <a:ea typeface="Verdana" panose="020B0604030504040204" pitchFamily="34" charset="0"/>
                <a:cs typeface="Verdana" panose="020B0604030504040204" pitchFamily="34" charset="0"/>
              </a:rPr>
              <a:t>līgumi </a:t>
            </a:r>
            <a:r>
              <a:rPr lang="lv-LV" dirty="0">
                <a:latin typeface="Verdana" panose="020B0604030504040204" pitchFamily="34" charset="0"/>
                <a:ea typeface="Verdana" panose="020B0604030504040204" pitchFamily="34" charset="0"/>
                <a:cs typeface="Verdana" panose="020B0604030504040204" pitchFamily="34" charset="0"/>
              </a:rPr>
              <a:t>pakāpeniski</a:t>
            </a:r>
            <a:r>
              <a:rPr lang="lv-LV" dirty="0" smtClean="0">
                <a:solidFill>
                  <a:srgbClr val="00B050"/>
                </a:solidFill>
                <a:latin typeface="Verdana" panose="020B0604030504040204" pitchFamily="34" charset="0"/>
                <a:ea typeface="Verdana" panose="020B0604030504040204" pitchFamily="34" charset="0"/>
                <a:cs typeface="Verdana" panose="020B0604030504040204" pitchFamily="34" charset="0"/>
              </a:rPr>
              <a:t> </a:t>
            </a:r>
            <a:r>
              <a:rPr lang="lv-LV" dirty="0" smtClean="0">
                <a:latin typeface="Verdana" panose="020B0604030504040204" pitchFamily="34" charset="0"/>
                <a:ea typeface="Verdana" panose="020B0604030504040204" pitchFamily="34" charset="0"/>
                <a:cs typeface="Verdana" panose="020B0604030504040204" pitchFamily="34" charset="0"/>
              </a:rPr>
              <a:t>tiek </a:t>
            </a:r>
            <a:r>
              <a:rPr lang="lv-LV" dirty="0">
                <a:latin typeface="Verdana" panose="020B0604030504040204" pitchFamily="34" charset="0"/>
                <a:ea typeface="Verdana" panose="020B0604030504040204" pitchFamily="34" charset="0"/>
                <a:cs typeface="Verdana" panose="020B0604030504040204" pitchFamily="34" charset="0"/>
              </a:rPr>
              <a:t>pievienoti </a:t>
            </a:r>
            <a:r>
              <a:rPr lang="lv-LV" b="1" dirty="0">
                <a:latin typeface="Verdana" panose="020B0604030504040204" pitchFamily="34" charset="0"/>
                <a:ea typeface="Verdana" panose="020B0604030504040204" pitchFamily="34" charset="0"/>
                <a:cs typeface="Verdana" panose="020B0604030504040204" pitchFamily="34" charset="0"/>
              </a:rPr>
              <a:t>iegūstošai</a:t>
            </a:r>
            <a:r>
              <a:rPr lang="lv-LV" dirty="0">
                <a:latin typeface="Verdana" panose="020B0604030504040204" pitchFamily="34" charset="0"/>
                <a:ea typeface="Verdana" panose="020B0604030504040204" pitchFamily="34" charset="0"/>
                <a:cs typeface="Verdana" panose="020B0604030504040204" pitchFamily="34" charset="0"/>
              </a:rPr>
              <a:t> pašvaldībai </a:t>
            </a:r>
            <a:r>
              <a:rPr lang="lv-LV" dirty="0" smtClean="0">
                <a:latin typeface="Verdana" panose="020B0604030504040204" pitchFamily="34" charset="0"/>
                <a:ea typeface="Verdana" panose="020B0604030504040204" pitchFamily="34" charset="0"/>
                <a:cs typeface="Verdana" panose="020B0604030504040204" pitchFamily="34" charset="0"/>
              </a:rPr>
              <a:t>un informācija eAizņēmumos tiks nodrošināta līdz 05.07.2021.</a:t>
            </a:r>
          </a:p>
          <a:p>
            <a:pPr lvl="2" indent="0">
              <a:buNone/>
            </a:pPr>
            <a:endParaRPr lang="lv-LV" dirty="0" smtClean="0">
              <a:latin typeface="Verdana" panose="020B0604030504040204" pitchFamily="34" charset="0"/>
              <a:ea typeface="Verdana" panose="020B0604030504040204" pitchFamily="34" charset="0"/>
              <a:cs typeface="Verdana" panose="020B0604030504040204" pitchFamily="34" charset="0"/>
            </a:endParaRPr>
          </a:p>
          <a:p>
            <a:pPr lvl="0" algn="just"/>
            <a:endParaRPr lang="lv-LV" sz="1900" dirty="0">
              <a:solidFill>
                <a:prstClr val="black"/>
              </a:solidFill>
            </a:endParaRPr>
          </a:p>
          <a:p>
            <a:pPr marL="1458913" lvl="2" indent="-285750">
              <a:buFont typeface="Arial" panose="020B0604020202020204" pitchFamily="34" charset="0"/>
              <a:buChar char="•"/>
            </a:pPr>
            <a:endParaRPr lang="lv-LV" dirty="0">
              <a:latin typeface="Verdana" panose="020B0604030504040204" pitchFamily="34" charset="0"/>
              <a:ea typeface="Verdana" panose="020B0604030504040204" pitchFamily="34" charset="0"/>
              <a:cs typeface="Verdana" panose="020B0604030504040204" pitchFamily="34" charset="0"/>
            </a:endParaRPr>
          </a:p>
          <a:p>
            <a:endParaRPr lang="lv-LV" dirty="0" smtClean="0">
              <a:solidFill>
                <a:prstClr val="black"/>
              </a:solidFill>
            </a:endParaRPr>
          </a:p>
          <a:p>
            <a:pPr algn="just"/>
            <a:endParaRPr lang="lv-LV" dirty="0" smtClean="0">
              <a:solidFill>
                <a:prstClr val="black"/>
              </a:solidFill>
            </a:endParaRPr>
          </a:p>
          <a:p>
            <a:pPr lvl="0" algn="just"/>
            <a:endParaRPr lang="lv-LV" sz="1900" dirty="0">
              <a:solidFill>
                <a:prstClr val="black"/>
              </a:solidFill>
            </a:endParaRPr>
          </a:p>
          <a:p>
            <a:endParaRPr lang="lv-LV" dirty="0"/>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10</a:t>
            </a:fld>
            <a:endParaRPr lang="en-US" altLang="lv-LV" dirty="0"/>
          </a:p>
        </p:txBody>
      </p:sp>
      <p:pic>
        <p:nvPicPr>
          <p:cNvPr id="7" name="Picture 6" descr="image - remove pencil on uneven background - Stack Overflow"/>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558" y="1988840"/>
            <a:ext cx="1248138" cy="936104"/>
          </a:xfrm>
          <a:prstGeom prst="rect">
            <a:avLst/>
          </a:prstGeom>
        </p:spPr>
      </p:pic>
    </p:spTree>
    <p:extLst>
      <p:ext uri="{BB962C8B-B14F-4D97-AF65-F5344CB8AC3E}">
        <p14:creationId xmlns:p14="http://schemas.microsoft.com/office/powerpoint/2010/main" val="2208050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381000"/>
            <a:ext cx="6851104" cy="1036642"/>
          </a:xfrm>
        </p:spPr>
        <p:txBody>
          <a:bodyPr/>
          <a:lstStyle/>
          <a:p>
            <a:r>
              <a:rPr lang="lv-LV" dirty="0" smtClean="0"/>
              <a:t>Informācija par </a:t>
            </a:r>
            <a:r>
              <a:rPr lang="lv-LV" dirty="0" err="1" smtClean="0"/>
              <a:t>eKasi</a:t>
            </a:r>
            <a:r>
              <a:rPr lang="lv-LV" dirty="0" smtClean="0"/>
              <a:t> (Maksājumi) pašvaldībām</a:t>
            </a:r>
            <a:endParaRPr lang="lv-LV" dirty="0"/>
          </a:p>
        </p:txBody>
      </p:sp>
      <p:sp>
        <p:nvSpPr>
          <p:cNvPr id="3" name="Content Placeholder 2"/>
          <p:cNvSpPr>
            <a:spLocks noGrp="1"/>
          </p:cNvSpPr>
          <p:nvPr>
            <p:ph idx="1"/>
          </p:nvPr>
        </p:nvSpPr>
        <p:spPr>
          <a:xfrm>
            <a:off x="733841" y="1664668"/>
            <a:ext cx="7787208" cy="4373573"/>
          </a:xfrm>
        </p:spPr>
        <p:txBody>
          <a:bodyPr>
            <a:normAutofit fontScale="92500"/>
          </a:bodyPr>
          <a:lstStyle/>
          <a:p>
            <a:pPr marL="1458913" lvl="2" indent="-285750">
              <a:buFont typeface="Arial" panose="020B0604020202020204" pitchFamily="34" charset="0"/>
              <a:buChar char="•"/>
            </a:pPr>
            <a:r>
              <a:rPr lang="lv-LV" b="1" dirty="0" smtClean="0">
                <a:latin typeface="Verdana" panose="020B0604030504040204" pitchFamily="34" charset="0"/>
                <a:ea typeface="Verdana" panose="020B0604030504040204" pitchFamily="34" charset="0"/>
                <a:cs typeface="Verdana" panose="020B0604030504040204" pitchFamily="34" charset="0"/>
              </a:rPr>
              <a:t>Reorganizējamo</a:t>
            </a:r>
            <a:r>
              <a:rPr lang="lv-LV" dirty="0" smtClean="0">
                <a:latin typeface="Verdana" panose="020B0604030504040204" pitchFamily="34" charset="0"/>
                <a:ea typeface="Verdana" panose="020B0604030504040204" pitchFamily="34" charset="0"/>
                <a:cs typeface="Verdana" panose="020B0604030504040204" pitchFamily="34" charset="0"/>
              </a:rPr>
              <a:t>  vai </a:t>
            </a:r>
            <a:r>
              <a:rPr lang="lv-LV" b="1" dirty="0" smtClean="0">
                <a:latin typeface="Verdana" panose="020B0604030504040204" pitchFamily="34" charset="0"/>
                <a:ea typeface="Verdana" panose="020B0604030504040204" pitchFamily="34" charset="0"/>
                <a:cs typeface="Verdana" panose="020B0604030504040204" pitchFamily="34" charset="0"/>
              </a:rPr>
              <a:t>apvienojamo</a:t>
            </a:r>
            <a:r>
              <a:rPr lang="lv-LV" dirty="0" smtClean="0">
                <a:latin typeface="Verdana" panose="020B0604030504040204" pitchFamily="34" charset="0"/>
                <a:ea typeface="Verdana" panose="020B0604030504040204" pitchFamily="34" charset="0"/>
                <a:cs typeface="Verdana" panose="020B0604030504040204" pitchFamily="34" charset="0"/>
              </a:rPr>
              <a:t> pašvaldību lietotājiem ar 01.07.2021. </a:t>
            </a:r>
            <a:r>
              <a:rPr lang="lv-LV" dirty="0" err="1" smtClean="0">
                <a:latin typeface="Verdana" panose="020B0604030504040204" pitchFamily="34" charset="0"/>
                <a:ea typeface="Verdana" panose="020B0604030504040204" pitchFamily="34" charset="0"/>
                <a:cs typeface="Verdana" panose="020B0604030504040204" pitchFamily="34" charset="0"/>
              </a:rPr>
              <a:t>eKase</a:t>
            </a:r>
            <a:r>
              <a:rPr lang="lv-LV" dirty="0" smtClean="0">
                <a:latin typeface="Verdana" panose="020B0604030504040204" pitchFamily="34" charset="0"/>
                <a:ea typeface="Verdana" panose="020B0604030504040204" pitchFamily="34" charset="0"/>
                <a:cs typeface="Verdana" panose="020B0604030504040204" pitchFamily="34" charset="0"/>
              </a:rPr>
              <a:t> (Maksājumi) būs pieejami «skatīt</a:t>
            </a:r>
            <a:r>
              <a:rPr lang="lv-LV" dirty="0">
                <a:latin typeface="Verdana" panose="020B0604030504040204" pitchFamily="34" charset="0"/>
                <a:ea typeface="Verdana" panose="020B0604030504040204" pitchFamily="34" charset="0"/>
                <a:cs typeface="Verdana" panose="020B0604030504040204" pitchFamily="34" charset="0"/>
              </a:rPr>
              <a:t>» </a:t>
            </a:r>
            <a:r>
              <a:rPr lang="lv-LV" dirty="0" smtClean="0">
                <a:latin typeface="Verdana" panose="020B0604030504040204" pitchFamily="34" charset="0"/>
                <a:ea typeface="Verdana" panose="020B0604030504040204" pitchFamily="34" charset="0"/>
                <a:cs typeface="Verdana" panose="020B0604030504040204" pitchFamily="34" charset="0"/>
              </a:rPr>
              <a:t>režīmā līdz 11.07.2021</a:t>
            </a:r>
            <a:r>
              <a:rPr lang="lv-LV" dirty="0">
                <a:latin typeface="Verdana" panose="020B0604030504040204" pitchFamily="34" charset="0"/>
                <a:ea typeface="Verdana" panose="020B0604030504040204" pitchFamily="34" charset="0"/>
                <a:cs typeface="Verdana" panose="020B0604030504040204" pitchFamily="34" charset="0"/>
              </a:rPr>
              <a:t>. </a:t>
            </a:r>
            <a:endParaRPr lang="lv-LV" dirty="0" smtClean="0">
              <a:latin typeface="Verdana" panose="020B0604030504040204" pitchFamily="34" charset="0"/>
              <a:ea typeface="Verdana" panose="020B0604030504040204" pitchFamily="34" charset="0"/>
              <a:cs typeface="Verdana" panose="020B0604030504040204" pitchFamily="34" charset="0"/>
            </a:endParaRPr>
          </a:p>
          <a:p>
            <a:pPr lvl="2" indent="0">
              <a:buNone/>
            </a:pPr>
            <a:endParaRPr lang="lv-LV" dirty="0" smtClean="0">
              <a:latin typeface="Verdana" panose="020B0604030504040204" pitchFamily="34" charset="0"/>
              <a:ea typeface="Verdana" panose="020B0604030504040204" pitchFamily="34" charset="0"/>
              <a:cs typeface="Verdana" panose="020B0604030504040204" pitchFamily="34" charset="0"/>
            </a:endParaRPr>
          </a:p>
          <a:p>
            <a:pPr marL="1458913" lvl="2" indent="-285750">
              <a:buFont typeface="Arial" panose="020B0604020202020204" pitchFamily="34" charset="0"/>
              <a:buChar char="•"/>
            </a:pPr>
            <a:r>
              <a:rPr lang="lv-LV" dirty="0" smtClean="0">
                <a:latin typeface="Verdana" panose="020B0604030504040204" pitchFamily="34" charset="0"/>
                <a:ea typeface="Verdana" panose="020B0604030504040204" pitchFamily="34" charset="0"/>
                <a:cs typeface="Verdana" panose="020B0604030504040204" pitchFamily="34" charset="0"/>
              </a:rPr>
              <a:t>12.07.2021</a:t>
            </a:r>
            <a:r>
              <a:rPr lang="lv-LV" dirty="0">
                <a:latin typeface="Verdana" panose="020B0604030504040204" pitchFamily="34" charset="0"/>
                <a:ea typeface="Verdana" panose="020B0604030504040204" pitchFamily="34" charset="0"/>
                <a:cs typeface="Verdana" panose="020B0604030504040204" pitchFamily="34" charset="0"/>
              </a:rPr>
              <a:t>. </a:t>
            </a:r>
            <a:r>
              <a:rPr lang="lv-LV" b="1" dirty="0">
                <a:latin typeface="Verdana" panose="020B0604030504040204" pitchFamily="34" charset="0"/>
                <a:ea typeface="Verdana" panose="020B0604030504040204" pitchFamily="34" charset="0"/>
                <a:cs typeface="Verdana" panose="020B0604030504040204" pitchFamily="34" charset="0"/>
              </a:rPr>
              <a:t>r</a:t>
            </a:r>
            <a:r>
              <a:rPr lang="lv-LV" b="1" dirty="0" smtClean="0">
                <a:latin typeface="Verdana" panose="020B0604030504040204" pitchFamily="34" charset="0"/>
                <a:ea typeface="Verdana" panose="020B0604030504040204" pitchFamily="34" charset="0"/>
                <a:cs typeface="Verdana" panose="020B0604030504040204" pitchFamily="34" charset="0"/>
              </a:rPr>
              <a:t>eorganizējamo</a:t>
            </a:r>
            <a:r>
              <a:rPr lang="lv-LV" dirty="0" smtClean="0">
                <a:latin typeface="Verdana" panose="020B0604030504040204" pitchFamily="34" charset="0"/>
                <a:ea typeface="Verdana" panose="020B0604030504040204" pitchFamily="34" charset="0"/>
                <a:cs typeface="Verdana" panose="020B0604030504040204" pitchFamily="34" charset="0"/>
              </a:rPr>
              <a:t>  </a:t>
            </a:r>
            <a:r>
              <a:rPr lang="lv-LV" dirty="0">
                <a:latin typeface="Verdana" panose="020B0604030504040204" pitchFamily="34" charset="0"/>
                <a:ea typeface="Verdana" panose="020B0604030504040204" pitchFamily="34" charset="0"/>
                <a:cs typeface="Verdana" panose="020B0604030504040204" pitchFamily="34" charset="0"/>
              </a:rPr>
              <a:t>vai </a:t>
            </a:r>
            <a:r>
              <a:rPr lang="lv-LV" b="1" dirty="0">
                <a:latin typeface="Verdana" panose="020B0604030504040204" pitchFamily="34" charset="0"/>
                <a:ea typeface="Verdana" panose="020B0604030504040204" pitchFamily="34" charset="0"/>
                <a:cs typeface="Verdana" panose="020B0604030504040204" pitchFamily="34" charset="0"/>
              </a:rPr>
              <a:t>apvienojamo</a:t>
            </a:r>
            <a:r>
              <a:rPr lang="lv-LV" dirty="0">
                <a:latin typeface="Verdana" panose="020B0604030504040204" pitchFamily="34" charset="0"/>
                <a:ea typeface="Verdana" panose="020B0604030504040204" pitchFamily="34" charset="0"/>
                <a:cs typeface="Verdana" panose="020B0604030504040204" pitchFamily="34" charset="0"/>
              </a:rPr>
              <a:t> </a:t>
            </a:r>
            <a:r>
              <a:rPr lang="lv-LV" dirty="0" smtClean="0">
                <a:latin typeface="Verdana" panose="020B0604030504040204" pitchFamily="34" charset="0"/>
                <a:ea typeface="Verdana" panose="020B0604030504040204" pitchFamily="34" charset="0"/>
                <a:cs typeface="Verdana" panose="020B0604030504040204" pitchFamily="34" charset="0"/>
              </a:rPr>
              <a:t>pašvaldību lietotājiem tiks </a:t>
            </a:r>
            <a:r>
              <a:rPr lang="lv-LV" dirty="0">
                <a:latin typeface="Verdana" panose="020B0604030504040204" pitchFamily="34" charset="0"/>
                <a:ea typeface="Verdana" panose="020B0604030504040204" pitchFamily="34" charset="0"/>
                <a:cs typeface="Verdana" panose="020B0604030504040204" pitchFamily="34" charset="0"/>
              </a:rPr>
              <a:t>anulētas </a:t>
            </a:r>
            <a:r>
              <a:rPr lang="lv-LV" dirty="0" smtClean="0">
                <a:latin typeface="Verdana" panose="020B0604030504040204" pitchFamily="34" charset="0"/>
                <a:ea typeface="Verdana" panose="020B0604030504040204" pitchFamily="34" charset="0"/>
                <a:cs typeface="Verdana" panose="020B0604030504040204" pitchFamily="34" charset="0"/>
              </a:rPr>
              <a:t>esošās, t.i., «skatīt» lietotāju </a:t>
            </a:r>
            <a:r>
              <a:rPr lang="lv-LV" dirty="0">
                <a:latin typeface="Verdana" panose="020B0604030504040204" pitchFamily="34" charset="0"/>
                <a:ea typeface="Verdana" panose="020B0604030504040204" pitchFamily="34" charset="0"/>
                <a:cs typeface="Verdana" panose="020B0604030504040204" pitchFamily="34" charset="0"/>
              </a:rPr>
              <a:t>tiesības </a:t>
            </a:r>
            <a:r>
              <a:rPr lang="lv-LV" dirty="0" err="1" smtClean="0">
                <a:latin typeface="Verdana" panose="020B0604030504040204" pitchFamily="34" charset="0"/>
                <a:ea typeface="Verdana" panose="020B0604030504040204" pitchFamily="34" charset="0"/>
                <a:cs typeface="Verdana" panose="020B0604030504040204" pitchFamily="34" charset="0"/>
              </a:rPr>
              <a:t>eKasē</a:t>
            </a:r>
            <a:r>
              <a:rPr lang="lv-LV" dirty="0" smtClean="0">
                <a:latin typeface="Verdana" panose="020B0604030504040204" pitchFamily="34" charset="0"/>
                <a:ea typeface="Verdana" panose="020B0604030504040204" pitchFamily="34" charset="0"/>
                <a:cs typeface="Verdana" panose="020B0604030504040204" pitchFamily="34" charset="0"/>
              </a:rPr>
              <a:t> (Maksājumi)</a:t>
            </a:r>
            <a:endParaRPr lang="lv-LV" dirty="0">
              <a:latin typeface="Verdana" panose="020B0604030504040204" pitchFamily="34" charset="0"/>
              <a:ea typeface="Verdana" panose="020B0604030504040204" pitchFamily="34" charset="0"/>
              <a:cs typeface="Verdana" panose="020B0604030504040204" pitchFamily="34" charset="0"/>
            </a:endParaRPr>
          </a:p>
          <a:p>
            <a:endParaRPr lang="lv-LV" dirty="0"/>
          </a:p>
          <a:p>
            <a:pPr marL="1458913" lvl="2" indent="-285750">
              <a:buFont typeface="Arial" panose="020B0604020202020204" pitchFamily="34" charset="0"/>
              <a:buChar char="•"/>
            </a:pPr>
            <a:r>
              <a:rPr lang="lv-LV" dirty="0" smtClean="0">
                <a:latin typeface="Verdana" panose="020B0604030504040204" pitchFamily="34" charset="0"/>
                <a:ea typeface="Verdana" panose="020B0604030504040204" pitchFamily="34" charset="0"/>
                <a:cs typeface="Verdana" panose="020B0604030504040204" pitchFamily="34" charset="0"/>
              </a:rPr>
              <a:t>Ja </a:t>
            </a:r>
            <a:r>
              <a:rPr lang="lv-LV" b="1" dirty="0" smtClean="0">
                <a:latin typeface="Verdana" panose="020B0604030504040204" pitchFamily="34" charset="0"/>
                <a:ea typeface="Verdana" panose="020B0604030504040204" pitchFamily="34" charset="0"/>
                <a:cs typeface="Verdana" panose="020B0604030504040204" pitchFamily="34" charset="0"/>
              </a:rPr>
              <a:t>reorganizējamo</a:t>
            </a:r>
            <a:r>
              <a:rPr lang="lv-LV" dirty="0" smtClean="0">
                <a:latin typeface="Verdana" panose="020B0604030504040204" pitchFamily="34" charset="0"/>
                <a:ea typeface="Verdana" panose="020B0604030504040204" pitchFamily="34" charset="0"/>
                <a:cs typeface="Verdana" panose="020B0604030504040204" pitchFamily="34" charset="0"/>
              </a:rPr>
              <a:t> vai </a:t>
            </a:r>
            <a:r>
              <a:rPr lang="lv-LV" b="1" dirty="0" smtClean="0">
                <a:latin typeface="Verdana" panose="020B0604030504040204" pitchFamily="34" charset="0"/>
                <a:ea typeface="Verdana" panose="020B0604030504040204" pitchFamily="34" charset="0"/>
                <a:cs typeface="Verdana" panose="020B0604030504040204" pitchFamily="34" charset="0"/>
              </a:rPr>
              <a:t>apvienojamo</a:t>
            </a:r>
            <a:r>
              <a:rPr lang="lv-LV" dirty="0" smtClean="0">
                <a:latin typeface="Verdana" panose="020B0604030504040204" pitchFamily="34" charset="0"/>
                <a:ea typeface="Verdana" panose="020B0604030504040204" pitchFamily="34" charset="0"/>
                <a:cs typeface="Verdana" panose="020B0604030504040204" pitchFamily="34" charset="0"/>
              </a:rPr>
              <a:t> pašvaldību lietotājiem pieejas tiesības «skatīt» režīmā ir nepieciešamas ilgāk par 12.07.2021., </a:t>
            </a:r>
            <a:r>
              <a:rPr lang="lv-LV" b="1" dirty="0" smtClean="0">
                <a:latin typeface="Verdana" panose="020B0604030504040204" pitchFamily="34" charset="0"/>
                <a:ea typeface="Verdana" panose="020B0604030504040204" pitchFamily="34" charset="0"/>
                <a:cs typeface="Verdana" panose="020B0604030504040204" pitchFamily="34" charset="0"/>
              </a:rPr>
              <a:t>iegūstošā</a:t>
            </a:r>
            <a:r>
              <a:rPr lang="lv-LV" dirty="0" smtClean="0">
                <a:latin typeface="Verdana" panose="020B0604030504040204" pitchFamily="34" charset="0"/>
                <a:ea typeface="Verdana" panose="020B0604030504040204" pitchFamily="34" charset="0"/>
                <a:cs typeface="Verdana" panose="020B0604030504040204" pitchFamily="34" charset="0"/>
              </a:rPr>
              <a:t> pašvaldība par to informē Valsts kasi nosūtot informāciju uz </a:t>
            </a:r>
            <a:r>
              <a:rPr lang="lv-LV" dirty="0" err="1" smtClean="0">
                <a:latin typeface="Verdana" panose="020B0604030504040204" pitchFamily="34" charset="0"/>
                <a:ea typeface="Verdana" panose="020B0604030504040204" pitchFamily="34" charset="0"/>
                <a:cs typeface="Verdana" panose="020B0604030504040204" pitchFamily="34" charset="0"/>
              </a:rPr>
              <a:t>epastu</a:t>
            </a:r>
            <a:r>
              <a:rPr lang="lv-LV" dirty="0" smtClean="0">
                <a:latin typeface="Verdana" panose="020B0604030504040204" pitchFamily="34" charset="0"/>
                <a:ea typeface="Verdana" panose="020B0604030504040204" pitchFamily="34" charset="0"/>
                <a:cs typeface="Verdana" panose="020B0604030504040204" pitchFamily="34" charset="0"/>
              </a:rPr>
              <a:t>: </a:t>
            </a:r>
            <a:r>
              <a:rPr lang="lv-LV" dirty="0" smtClean="0">
                <a:latin typeface="Verdana" panose="020B0604030504040204" pitchFamily="34" charset="0"/>
                <a:ea typeface="Verdana" panose="020B0604030504040204" pitchFamily="34" charset="0"/>
                <a:cs typeface="Verdana" panose="020B0604030504040204" pitchFamily="34" charset="0"/>
                <a:hlinkClick r:id="rId3"/>
              </a:rPr>
              <a:t>ekase@kase.gov.lv</a:t>
            </a:r>
            <a:r>
              <a:rPr lang="lv-LV" dirty="0" smtClean="0">
                <a:latin typeface="Verdana" panose="020B0604030504040204" pitchFamily="34" charset="0"/>
                <a:ea typeface="Verdana" panose="020B0604030504040204" pitchFamily="34" charset="0"/>
                <a:cs typeface="Verdana" panose="020B0604030504040204" pitchFamily="34" charset="0"/>
              </a:rPr>
              <a:t> </a:t>
            </a:r>
            <a:endParaRPr lang="lv-LV" dirty="0">
              <a:latin typeface="Verdana" panose="020B0604030504040204" pitchFamily="34" charset="0"/>
              <a:ea typeface="Verdana" panose="020B0604030504040204" pitchFamily="34" charset="0"/>
              <a:cs typeface="Verdana" panose="020B0604030504040204" pitchFamily="34" charset="0"/>
            </a:endParaRPr>
          </a:p>
          <a:p>
            <a:pPr lvl="2" indent="0">
              <a:buNone/>
            </a:pPr>
            <a:endParaRPr lang="lv-LV" dirty="0" smtClean="0">
              <a:latin typeface="Verdana" panose="020B0604030504040204" pitchFamily="34" charset="0"/>
              <a:ea typeface="Verdana" panose="020B0604030504040204" pitchFamily="34" charset="0"/>
              <a:cs typeface="Verdana" panose="020B0604030504040204" pitchFamily="34" charset="0"/>
            </a:endParaRPr>
          </a:p>
          <a:p>
            <a:pPr lvl="2" indent="0">
              <a:buNone/>
            </a:pPr>
            <a:endParaRPr lang="lv-LV" dirty="0" smtClean="0">
              <a:latin typeface="Verdana" panose="020B0604030504040204" pitchFamily="34" charset="0"/>
              <a:ea typeface="Verdana" panose="020B0604030504040204" pitchFamily="34" charset="0"/>
              <a:cs typeface="Verdana" panose="020B0604030504040204" pitchFamily="34" charset="0"/>
            </a:endParaRPr>
          </a:p>
          <a:p>
            <a:pPr lvl="0" algn="just"/>
            <a:endParaRPr lang="lv-LV" sz="1900" dirty="0">
              <a:solidFill>
                <a:prstClr val="black"/>
              </a:solidFill>
            </a:endParaRPr>
          </a:p>
          <a:p>
            <a:pPr marL="1458913" lvl="2" indent="-285750">
              <a:buFont typeface="Arial" panose="020B0604020202020204" pitchFamily="34" charset="0"/>
              <a:buChar char="•"/>
            </a:pPr>
            <a:endParaRPr lang="lv-LV" dirty="0">
              <a:latin typeface="Verdana" panose="020B0604030504040204" pitchFamily="34" charset="0"/>
              <a:ea typeface="Verdana" panose="020B0604030504040204" pitchFamily="34" charset="0"/>
              <a:cs typeface="Verdana" panose="020B0604030504040204" pitchFamily="34" charset="0"/>
            </a:endParaRPr>
          </a:p>
          <a:p>
            <a:endParaRPr lang="lv-LV" dirty="0" smtClean="0">
              <a:solidFill>
                <a:prstClr val="black"/>
              </a:solidFill>
            </a:endParaRPr>
          </a:p>
          <a:p>
            <a:pPr algn="just"/>
            <a:endParaRPr lang="lv-LV" dirty="0" smtClean="0">
              <a:solidFill>
                <a:prstClr val="black"/>
              </a:solidFill>
            </a:endParaRPr>
          </a:p>
          <a:p>
            <a:pPr lvl="0" algn="just"/>
            <a:endParaRPr lang="lv-LV" sz="1900" dirty="0">
              <a:solidFill>
                <a:prstClr val="black"/>
              </a:solidFill>
            </a:endParaRPr>
          </a:p>
          <a:p>
            <a:endParaRPr lang="lv-LV" dirty="0"/>
          </a:p>
        </p:txBody>
      </p:sp>
      <p:sp>
        <p:nvSpPr>
          <p:cNvPr id="6" name="Slide Number Placeholder 5"/>
          <p:cNvSpPr>
            <a:spLocks noGrp="1"/>
          </p:cNvSpPr>
          <p:nvPr>
            <p:ph type="sldNum" sz="quarter" idx="13"/>
          </p:nvPr>
        </p:nvSpPr>
        <p:spPr>
          <a:xfrm>
            <a:off x="8460432" y="6324600"/>
            <a:ext cx="378768" cy="304800"/>
          </a:xfrm>
        </p:spPr>
        <p:txBody>
          <a:bodyPr/>
          <a:lstStyle/>
          <a:p>
            <a:pPr>
              <a:defRPr/>
            </a:pPr>
            <a:fld id="{5C3245A0-B46C-43D6-A23E-FFF03C0A3566}" type="slidenum">
              <a:rPr lang="en-US" altLang="lv-LV" smtClean="0"/>
              <a:pPr>
                <a:defRPr/>
              </a:pPr>
              <a:t>11</a:t>
            </a:fld>
            <a:endParaRPr lang="en-US" altLang="lv-LV" dirty="0"/>
          </a:p>
        </p:txBody>
      </p:sp>
      <p:pic>
        <p:nvPicPr>
          <p:cNvPr id="7" name="Picture 6" descr="image - remove pencil on uneven background - Stack Overflow"/>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558" y="1988840"/>
            <a:ext cx="1248138" cy="936104"/>
          </a:xfrm>
          <a:prstGeom prst="rect">
            <a:avLst/>
          </a:prstGeom>
        </p:spPr>
      </p:pic>
    </p:spTree>
    <p:extLst>
      <p:ext uri="{BB962C8B-B14F-4D97-AF65-F5344CB8AC3E}">
        <p14:creationId xmlns:p14="http://schemas.microsoft.com/office/powerpoint/2010/main" val="1924643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556995"/>
            <a:ext cx="6851104" cy="1036642"/>
          </a:xfrm>
        </p:spPr>
        <p:txBody>
          <a:bodyPr>
            <a:normAutofit fontScale="90000"/>
          </a:bodyPr>
          <a:lstStyle/>
          <a:p>
            <a:r>
              <a:rPr lang="lv-LV" dirty="0" smtClean="0"/>
              <a:t>Informācija par pašvaldības galvojumiem pašvaldības kapitālsabiedrībām</a:t>
            </a:r>
            <a:endParaRPr lang="lv-LV" dirty="0"/>
          </a:p>
        </p:txBody>
      </p:sp>
      <p:sp>
        <p:nvSpPr>
          <p:cNvPr id="3" name="Content Placeholder 2"/>
          <p:cNvSpPr>
            <a:spLocks noGrp="1"/>
          </p:cNvSpPr>
          <p:nvPr>
            <p:ph idx="1"/>
          </p:nvPr>
        </p:nvSpPr>
        <p:spPr>
          <a:xfrm>
            <a:off x="1259632" y="1746037"/>
            <a:ext cx="7795592" cy="4373573"/>
          </a:xfrm>
        </p:spPr>
        <p:txBody>
          <a:bodyPr>
            <a:normAutofit/>
          </a:bodyPr>
          <a:lstStyle/>
          <a:p>
            <a:pPr marL="0" lvl="2" indent="0">
              <a:buNone/>
            </a:pPr>
            <a:r>
              <a:rPr lang="lv-LV" dirty="0" smtClean="0">
                <a:latin typeface="Verdana" panose="020B0604030504040204" pitchFamily="34" charset="0"/>
                <a:ea typeface="Verdana" panose="020B0604030504040204" pitchFamily="34" charset="0"/>
                <a:cs typeface="Verdana" panose="020B0604030504040204" pitchFamily="34" charset="0"/>
              </a:rPr>
              <a:t>Sākot ar 2021. gada 1. jūliju, </a:t>
            </a:r>
            <a:r>
              <a:rPr lang="lv-LV" b="1" dirty="0">
                <a:latin typeface="Verdana" panose="020B0604030504040204" pitchFamily="34" charset="0"/>
                <a:ea typeface="Verdana" panose="020B0604030504040204" pitchFamily="34" charset="0"/>
                <a:cs typeface="Verdana" panose="020B0604030504040204" pitchFamily="34" charset="0"/>
              </a:rPr>
              <a:t>i</a:t>
            </a:r>
            <a:r>
              <a:rPr lang="lv-LV" b="1" dirty="0" smtClean="0">
                <a:latin typeface="Verdana" panose="020B0604030504040204" pitchFamily="34" charset="0"/>
                <a:ea typeface="Verdana" panose="020B0604030504040204" pitchFamily="34" charset="0"/>
                <a:cs typeface="Verdana" panose="020B0604030504040204" pitchFamily="34" charset="0"/>
              </a:rPr>
              <a:t>egūstošā</a:t>
            </a:r>
            <a:r>
              <a:rPr lang="lv-LV" dirty="0" smtClean="0">
                <a:latin typeface="Verdana" panose="020B0604030504040204" pitchFamily="34" charset="0"/>
                <a:ea typeface="Verdana" panose="020B0604030504040204" pitchFamily="34" charset="0"/>
                <a:cs typeface="Verdana" panose="020B0604030504040204" pitchFamily="34" charset="0"/>
              </a:rPr>
              <a:t> pašvaldība uzņemas saistības par reorganizējamo vai apvienojamo pašvaldību izsniegtajiem galvojumiem.</a:t>
            </a:r>
          </a:p>
          <a:p>
            <a:pPr marL="987425" lvl="2" indent="-447675"/>
            <a:r>
              <a:rPr lang="lv-LV" dirty="0" smtClean="0">
                <a:solidFill>
                  <a:prstClr val="black"/>
                </a:solidFill>
                <a:latin typeface="Verdana" panose="020B0604030504040204" pitchFamily="34" charset="0"/>
                <a:ea typeface="Verdana" panose="020B0604030504040204" pitchFamily="34" charset="0"/>
              </a:rPr>
              <a:t>Galvojuma līgumi tiks pārslēgti pakāpeniski (ņemot vērā, ka tiesību/saistību pārņemšana noteikta </a:t>
            </a:r>
            <a:r>
              <a:rPr lang="it-IT" dirty="0">
                <a:solidFill>
                  <a:prstClr val="black"/>
                </a:solidFill>
                <a:latin typeface="Verdana" panose="020B0604030504040204" pitchFamily="34" charset="0"/>
                <a:ea typeface="Verdana" panose="020B0604030504040204" pitchFamily="34" charset="0"/>
              </a:rPr>
              <a:t>Administratīvo teritoriju un apdzīvoto vietu</a:t>
            </a:r>
            <a:r>
              <a:rPr lang="lv-LV" dirty="0">
                <a:solidFill>
                  <a:prstClr val="black"/>
                </a:solidFill>
                <a:latin typeface="Verdana" panose="020B0604030504040204" pitchFamily="34" charset="0"/>
                <a:ea typeface="Verdana" panose="020B0604030504040204" pitchFamily="34" charset="0"/>
              </a:rPr>
              <a:t> </a:t>
            </a:r>
            <a:r>
              <a:rPr lang="lv-LV" dirty="0" smtClean="0">
                <a:solidFill>
                  <a:prstClr val="black"/>
                </a:solidFill>
                <a:latin typeface="Verdana" panose="020B0604030504040204" pitchFamily="34" charset="0"/>
                <a:ea typeface="Verdana" panose="020B0604030504040204" pitchFamily="34" charset="0"/>
              </a:rPr>
              <a:t>likumā).</a:t>
            </a:r>
          </a:p>
          <a:p>
            <a:pPr marL="987425" lvl="2" indent="-447675"/>
            <a:r>
              <a:rPr lang="lv-LV" dirty="0" smtClean="0">
                <a:solidFill>
                  <a:prstClr val="black"/>
                </a:solidFill>
                <a:latin typeface="Verdana" panose="020B0604030504040204" pitchFamily="34" charset="0"/>
                <a:ea typeface="Verdana" panose="020B0604030504040204" pitchFamily="34" charset="0"/>
              </a:rPr>
              <a:t>eAizņēmumos lietotāju pieejas tiesības pašvaldību kapitālsabiedrībām netiks mainītas, ja vien netiks saņemts jauns lietotāju pieejas tiesību pieprasījums.</a:t>
            </a:r>
          </a:p>
          <a:p>
            <a:pPr marL="893763" lvl="2" indent="-176213"/>
            <a:endParaRPr lang="lv-LV" dirty="0">
              <a:solidFill>
                <a:prstClr val="black"/>
              </a:solidFill>
            </a:endParaRPr>
          </a:p>
          <a:p>
            <a:endParaRPr lang="lv-LV" dirty="0"/>
          </a:p>
        </p:txBody>
      </p:sp>
      <p:sp>
        <p:nvSpPr>
          <p:cNvPr id="6" name="Slide Number Placeholder 5"/>
          <p:cNvSpPr>
            <a:spLocks noGrp="1"/>
          </p:cNvSpPr>
          <p:nvPr>
            <p:ph type="sldNum" sz="quarter" idx="13"/>
          </p:nvPr>
        </p:nvSpPr>
        <p:spPr>
          <a:xfrm>
            <a:off x="8388424" y="6324600"/>
            <a:ext cx="450776" cy="272752"/>
          </a:xfrm>
        </p:spPr>
        <p:txBody>
          <a:bodyPr/>
          <a:lstStyle/>
          <a:p>
            <a:pPr>
              <a:defRPr/>
            </a:pPr>
            <a:fld id="{5C3245A0-B46C-43D6-A23E-FFF03C0A3566}" type="slidenum">
              <a:rPr lang="en-US" altLang="lv-LV" smtClean="0"/>
              <a:pPr>
                <a:defRPr/>
              </a:pPr>
              <a:t>12</a:t>
            </a:fld>
            <a:endParaRPr lang="en-US" altLang="lv-LV" dirty="0"/>
          </a:p>
        </p:txBody>
      </p:sp>
      <p:sp>
        <p:nvSpPr>
          <p:cNvPr id="4" name="TextBox 3"/>
          <p:cNvSpPr txBox="1"/>
          <p:nvPr/>
        </p:nvSpPr>
        <p:spPr>
          <a:xfrm>
            <a:off x="323528" y="6477000"/>
            <a:ext cx="8210872" cy="600164"/>
          </a:xfrm>
          <a:prstGeom prst="rect">
            <a:avLst/>
          </a:prstGeom>
          <a:noFill/>
        </p:spPr>
        <p:txBody>
          <a:bodyPr wrap="square" rtlCol="0">
            <a:spAutoFit/>
          </a:bodyPr>
          <a:lstStyle/>
          <a:p>
            <a:r>
              <a:rPr lang="lv-LV" sz="1100" dirty="0" smtClean="0">
                <a:latin typeface="Verdana" panose="020B0604030504040204" pitchFamily="34" charset="0"/>
                <a:ea typeface="Verdana" panose="020B0604030504040204" pitchFamily="34" charset="0"/>
                <a:cs typeface="Verdana" panose="020B0604030504040204" pitchFamily="34" charset="0"/>
              </a:rPr>
              <a:t>*t.sk. arī Siguldas un Preiļu </a:t>
            </a:r>
            <a:r>
              <a:rPr lang="lv-LV" sz="1100" dirty="0">
                <a:latin typeface="Verdana" panose="020B0604030504040204" pitchFamily="34" charset="0"/>
                <a:ea typeface="Verdana" panose="020B0604030504040204" pitchFamily="34" charset="0"/>
                <a:cs typeface="Verdana" panose="020B0604030504040204" pitchFamily="34" charset="0"/>
              </a:rPr>
              <a:t>novada </a:t>
            </a:r>
            <a:r>
              <a:rPr lang="lv-LV" sz="1100" dirty="0" smtClean="0">
                <a:latin typeface="Verdana" panose="020B0604030504040204" pitchFamily="34" charset="0"/>
                <a:ea typeface="Verdana" panose="020B0604030504040204" pitchFamily="34" charset="0"/>
                <a:cs typeface="Verdana" panose="020B0604030504040204" pitchFamily="34" charset="0"/>
              </a:rPr>
              <a:t>pašvaldības atbilstoši</a:t>
            </a:r>
            <a:r>
              <a:rPr lang="it-IT" sz="1100" dirty="0" smtClean="0">
                <a:solidFill>
                  <a:prstClr val="black"/>
                </a:solidFill>
                <a:latin typeface="Verdana" panose="020B0604030504040204" pitchFamily="34" charset="0"/>
                <a:ea typeface="Verdana" panose="020B0604030504040204" pitchFamily="34" charset="0"/>
              </a:rPr>
              <a:t> </a:t>
            </a:r>
            <a:r>
              <a:rPr lang="it-IT" sz="1100" dirty="0">
                <a:solidFill>
                  <a:prstClr val="black"/>
                </a:solidFill>
                <a:latin typeface="Verdana" panose="020B0604030504040204" pitchFamily="34" charset="0"/>
                <a:ea typeface="Verdana" panose="020B0604030504040204" pitchFamily="34" charset="0"/>
              </a:rPr>
              <a:t>Administratīvo teritoriju un apdzīvoto vietu</a:t>
            </a:r>
            <a:r>
              <a:rPr lang="lv-LV" sz="1100" dirty="0" smtClean="0">
                <a:latin typeface="Verdana" panose="020B0604030504040204" pitchFamily="34" charset="0"/>
                <a:ea typeface="Verdana" panose="020B0604030504040204" pitchFamily="34" charset="0"/>
                <a:cs typeface="Verdana" panose="020B0604030504040204" pitchFamily="34" charset="0"/>
              </a:rPr>
              <a:t> </a:t>
            </a:r>
            <a:r>
              <a:rPr lang="lv-LV" sz="1100" dirty="0">
                <a:latin typeface="Verdana" panose="020B0604030504040204" pitchFamily="34" charset="0"/>
                <a:ea typeface="Verdana" panose="020B0604030504040204" pitchFamily="34" charset="0"/>
                <a:cs typeface="Verdana" panose="020B0604030504040204" pitchFamily="34" charset="0"/>
              </a:rPr>
              <a:t>likuma pārejas noteikumu 14.pantam</a:t>
            </a:r>
          </a:p>
          <a:p>
            <a:endParaRPr lang="lv-LV" sz="1100" dirty="0"/>
          </a:p>
        </p:txBody>
      </p:sp>
      <p:pic>
        <p:nvPicPr>
          <p:cNvPr id="9" name="Picture 8"/>
          <p:cNvPicPr>
            <a:picLocks noChangeAspect="1"/>
          </p:cNvPicPr>
          <p:nvPr/>
        </p:nvPicPr>
        <p:blipFill rotWithShape="1">
          <a:blip r:embed="rId3"/>
          <a:srcRect b="7685"/>
          <a:stretch/>
        </p:blipFill>
        <p:spPr>
          <a:xfrm>
            <a:off x="539552" y="5393844"/>
            <a:ext cx="1912763" cy="1006956"/>
          </a:xfrm>
          <a:prstGeom prst="rect">
            <a:avLst/>
          </a:prstGeom>
        </p:spPr>
      </p:pic>
    </p:spTree>
    <p:extLst>
      <p:ext uri="{BB962C8B-B14F-4D97-AF65-F5344CB8AC3E}">
        <p14:creationId xmlns:p14="http://schemas.microsoft.com/office/powerpoint/2010/main" val="3192725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620688"/>
            <a:ext cx="6096000" cy="1066799"/>
          </a:xfrm>
        </p:spPr>
        <p:txBody>
          <a:bodyPr>
            <a:normAutofit/>
          </a:bodyPr>
          <a:lstStyle/>
          <a:p>
            <a:r>
              <a:rPr lang="lv-LV" sz="2200" dirty="0" smtClean="0"/>
              <a:t>Informācija </a:t>
            </a:r>
            <a:r>
              <a:rPr lang="lv-LV" sz="2200" dirty="0"/>
              <a:t>par kontiem Valsts kasē</a:t>
            </a:r>
          </a:p>
        </p:txBody>
      </p:sp>
      <p:sp>
        <p:nvSpPr>
          <p:cNvPr id="5" name="Slide Number Placeholder 4"/>
          <p:cNvSpPr>
            <a:spLocks noGrp="1"/>
          </p:cNvSpPr>
          <p:nvPr>
            <p:ph type="sldNum" sz="quarter" idx="13"/>
          </p:nvPr>
        </p:nvSpPr>
        <p:spPr>
          <a:xfrm>
            <a:off x="8484096" y="6324600"/>
            <a:ext cx="355104" cy="304800"/>
          </a:xfrm>
        </p:spPr>
        <p:txBody>
          <a:bodyPr/>
          <a:lstStyle/>
          <a:p>
            <a:pPr>
              <a:defRPr/>
            </a:pPr>
            <a:fld id="{C5533DB0-A123-4F9E-9CA9-D399BFE7B345}" type="slidenum">
              <a:rPr lang="en-US" altLang="lv-LV" smtClean="0"/>
              <a:pPr>
                <a:defRPr/>
              </a:pPr>
              <a:t>13</a:t>
            </a:fld>
            <a:endParaRPr lang="en-US" altLang="lv-LV" dirty="0"/>
          </a:p>
        </p:txBody>
      </p:sp>
      <p:grpSp>
        <p:nvGrpSpPr>
          <p:cNvPr id="7" name="Group 6"/>
          <p:cNvGrpSpPr/>
          <p:nvPr/>
        </p:nvGrpSpPr>
        <p:grpSpPr>
          <a:xfrm>
            <a:off x="176270" y="1510749"/>
            <a:ext cx="2278655" cy="4251074"/>
            <a:chOff x="943865" y="1225464"/>
            <a:chExt cx="2157758" cy="5008070"/>
          </a:xfrm>
        </p:grpSpPr>
        <p:sp>
          <p:nvSpPr>
            <p:cNvPr id="12" name="Freeform 11"/>
            <p:cNvSpPr/>
            <p:nvPr/>
          </p:nvSpPr>
          <p:spPr>
            <a:xfrm>
              <a:off x="943865" y="1225464"/>
              <a:ext cx="2157758" cy="5008070"/>
            </a:xfrm>
            <a:custGeom>
              <a:avLst/>
              <a:gdLst>
                <a:gd name="connsiteX0" fmla="*/ 0 w 2516241"/>
                <a:gd name="connsiteY0" fmla="*/ 251624 h 4373563"/>
                <a:gd name="connsiteX1" fmla="*/ 251624 w 2516241"/>
                <a:gd name="connsiteY1" fmla="*/ 0 h 4373563"/>
                <a:gd name="connsiteX2" fmla="*/ 2264617 w 2516241"/>
                <a:gd name="connsiteY2" fmla="*/ 0 h 4373563"/>
                <a:gd name="connsiteX3" fmla="*/ 2516241 w 2516241"/>
                <a:gd name="connsiteY3" fmla="*/ 251624 h 4373563"/>
                <a:gd name="connsiteX4" fmla="*/ 2516241 w 2516241"/>
                <a:gd name="connsiteY4" fmla="*/ 4121939 h 4373563"/>
                <a:gd name="connsiteX5" fmla="*/ 2264617 w 2516241"/>
                <a:gd name="connsiteY5" fmla="*/ 4373563 h 4373563"/>
                <a:gd name="connsiteX6" fmla="*/ 251624 w 2516241"/>
                <a:gd name="connsiteY6" fmla="*/ 4373563 h 4373563"/>
                <a:gd name="connsiteX7" fmla="*/ 0 w 2516241"/>
                <a:gd name="connsiteY7" fmla="*/ 4121939 h 4373563"/>
                <a:gd name="connsiteX8" fmla="*/ 0 w 2516241"/>
                <a:gd name="connsiteY8" fmla="*/ 251624 h 4373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6241" h="4373563">
                  <a:moveTo>
                    <a:pt x="0" y="251624"/>
                  </a:moveTo>
                  <a:cubicBezTo>
                    <a:pt x="0" y="112656"/>
                    <a:pt x="112656" y="0"/>
                    <a:pt x="251624" y="0"/>
                  </a:cubicBezTo>
                  <a:lnTo>
                    <a:pt x="2264617" y="0"/>
                  </a:lnTo>
                  <a:cubicBezTo>
                    <a:pt x="2403585" y="0"/>
                    <a:pt x="2516241" y="112656"/>
                    <a:pt x="2516241" y="251624"/>
                  </a:cubicBezTo>
                  <a:lnTo>
                    <a:pt x="2516241" y="4121939"/>
                  </a:lnTo>
                  <a:cubicBezTo>
                    <a:pt x="2516241" y="4260907"/>
                    <a:pt x="2403585" y="4373563"/>
                    <a:pt x="2264617" y="4373563"/>
                  </a:cubicBezTo>
                  <a:lnTo>
                    <a:pt x="251624" y="4373563"/>
                  </a:lnTo>
                  <a:cubicBezTo>
                    <a:pt x="112656" y="4373563"/>
                    <a:pt x="0" y="4260907"/>
                    <a:pt x="0" y="4121939"/>
                  </a:cubicBezTo>
                  <a:lnTo>
                    <a:pt x="0" y="251624"/>
                  </a:lnTo>
                  <a:close/>
                </a:path>
              </a:pathLst>
            </a:custGeom>
            <a:solidFill>
              <a:schemeClr val="accent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877441" rIns="128016" bIns="1002729" numCol="1" spcCol="1270" anchor="ctr" anchorCtr="0">
              <a:noAutofit/>
            </a:bodyPr>
            <a:lstStyle/>
            <a:p>
              <a:pPr lvl="0" algn="ctr" defTabSz="800100" rtl="0">
                <a:lnSpc>
                  <a:spcPct val="90000"/>
                </a:lnSpc>
                <a:spcBef>
                  <a:spcPct val="0"/>
                </a:spcBef>
                <a:spcAft>
                  <a:spcPct val="35000"/>
                </a:spcAft>
              </a:pPr>
              <a:r>
                <a:rPr lang="lv-LV" sz="1800" kern="1200" dirty="0" smtClean="0">
                  <a:latin typeface="Verdana" panose="020B0604030504040204" pitchFamily="34" charset="0"/>
                  <a:ea typeface="Verdana" panose="020B0604030504040204" pitchFamily="34" charset="0"/>
                </a:rPr>
                <a:t>Līdz 30.06.2021. pašvaldības veic informācijas labošanu Uzņēmumu reģistra Publisko personu un iestāžu sarakstā (PPIS)</a:t>
              </a:r>
              <a:endParaRPr lang="lv-LV" sz="1800" kern="1200" dirty="0">
                <a:latin typeface="Verdana" panose="020B0604030504040204" pitchFamily="34" charset="0"/>
                <a:ea typeface="Verdana" panose="020B0604030504040204" pitchFamily="34" charset="0"/>
              </a:endParaRPr>
            </a:p>
          </p:txBody>
        </p:sp>
        <p:sp>
          <p:nvSpPr>
            <p:cNvPr id="13" name="Oval 12"/>
            <p:cNvSpPr/>
            <p:nvPr/>
          </p:nvSpPr>
          <p:spPr>
            <a:xfrm>
              <a:off x="1360478" y="1417730"/>
              <a:ext cx="1074740" cy="1369563"/>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6" name="Rectangle 5"/>
          <p:cNvSpPr/>
          <p:nvPr/>
        </p:nvSpPr>
        <p:spPr>
          <a:xfrm>
            <a:off x="2590800" y="1510749"/>
            <a:ext cx="6112525" cy="4339650"/>
          </a:xfrm>
          <a:prstGeom prst="rect">
            <a:avLst/>
          </a:prstGeom>
        </p:spPr>
        <p:txBody>
          <a:bodyPr wrap="square">
            <a:spAutoFit/>
          </a:bodyPr>
          <a:lstStyle/>
          <a:p>
            <a:pPr algn="just"/>
            <a:r>
              <a:rPr lang="lv-LV" sz="1800" dirty="0" smtClean="0">
                <a:latin typeface="Verdana" panose="020B0604030504040204" pitchFamily="34" charset="0"/>
                <a:ea typeface="Verdana" panose="020B0604030504040204" pitchFamily="34" charset="0"/>
              </a:rPr>
              <a:t>Būtiski pārliecināties, </a:t>
            </a:r>
            <a:r>
              <a:rPr lang="lv-LV" sz="1800" dirty="0">
                <a:latin typeface="Verdana" panose="020B0604030504040204" pitchFamily="34" charset="0"/>
                <a:ea typeface="Verdana" panose="020B0604030504040204" pitchFamily="34" charset="0"/>
              </a:rPr>
              <a:t>ka </a:t>
            </a:r>
            <a:r>
              <a:rPr lang="lv-LV" sz="1800" dirty="0" smtClean="0">
                <a:latin typeface="Verdana" panose="020B0604030504040204" pitchFamily="34" charset="0"/>
                <a:ea typeface="Verdana" panose="020B0604030504040204" pitchFamily="34" charset="0"/>
              </a:rPr>
              <a:t>PPIS </a:t>
            </a:r>
            <a:r>
              <a:rPr lang="lv-LV" sz="1800" b="1" dirty="0" smtClean="0">
                <a:latin typeface="Verdana" panose="020B0604030504040204" pitchFamily="34" charset="0"/>
                <a:ea typeface="Verdana" panose="020B0604030504040204" pitchFamily="34" charset="0"/>
              </a:rPr>
              <a:t>iegūstošajai pašvaldībai </a:t>
            </a:r>
            <a:r>
              <a:rPr lang="lv-LV" sz="1800" dirty="0" smtClean="0">
                <a:latin typeface="Verdana" panose="020B0604030504040204" pitchFamily="34" charset="0"/>
                <a:ea typeface="Verdana" panose="020B0604030504040204" pitchFamily="34" charset="0"/>
              </a:rPr>
              <a:t>Amatpersonu </a:t>
            </a:r>
            <a:r>
              <a:rPr lang="lv-LV" sz="1800" dirty="0">
                <a:latin typeface="Verdana" panose="020B0604030504040204" pitchFamily="34" charset="0"/>
                <a:ea typeface="Verdana" panose="020B0604030504040204" pitchFamily="34" charset="0"/>
              </a:rPr>
              <a:t>sadaļā </a:t>
            </a:r>
            <a:r>
              <a:rPr lang="lv-LV" sz="1800" dirty="0" smtClean="0">
                <a:latin typeface="Verdana" panose="020B0604030504040204" pitchFamily="34" charset="0"/>
                <a:ea typeface="Verdana" panose="020B0604030504040204" pitchFamily="34" charset="0"/>
              </a:rPr>
              <a:t>kā </a:t>
            </a:r>
            <a:r>
              <a:rPr lang="lv-LV" sz="1800" dirty="0">
                <a:latin typeface="Verdana" panose="020B0604030504040204" pitchFamily="34" charset="0"/>
                <a:ea typeface="Verdana" panose="020B0604030504040204" pitchFamily="34" charset="0"/>
              </a:rPr>
              <a:t>Administratīvais vadītājs ir norādīts izpilddirektors, lai būtu iespēja pārliecināties par tā </a:t>
            </a:r>
            <a:r>
              <a:rPr lang="lv-LV" sz="1800" dirty="0" smtClean="0">
                <a:latin typeface="Verdana" panose="020B0604030504040204" pitchFamily="34" charset="0"/>
                <a:ea typeface="Verdana" panose="020B0604030504040204" pitchFamily="34" charset="0"/>
              </a:rPr>
              <a:t>pilnvarojumu.</a:t>
            </a:r>
          </a:p>
          <a:p>
            <a:pPr algn="just"/>
            <a:endParaRPr lang="lv-LV" sz="1800" dirty="0">
              <a:latin typeface="Verdana" panose="020B0604030504040204" pitchFamily="34" charset="0"/>
              <a:ea typeface="Verdana" panose="020B0604030504040204" pitchFamily="34" charset="0"/>
            </a:endParaRPr>
          </a:p>
          <a:p>
            <a:pPr algn="just"/>
            <a:r>
              <a:rPr lang="lv-LV" sz="1800" dirty="0">
                <a:latin typeface="Verdana" panose="020B0604030504040204" pitchFamily="34" charset="0"/>
                <a:ea typeface="Verdana" panose="020B0604030504040204" pitchFamily="34" charset="0"/>
              </a:rPr>
              <a:t>Esošo pašvaldību profilus </a:t>
            </a:r>
            <a:r>
              <a:rPr lang="lv-LV" sz="1800" b="1" dirty="0">
                <a:latin typeface="Verdana" panose="020B0604030504040204" pitchFamily="34" charset="0"/>
                <a:ea typeface="Verdana" panose="020B0604030504040204" pitchFamily="34" charset="0"/>
              </a:rPr>
              <a:t>nevar</a:t>
            </a:r>
            <a:r>
              <a:rPr lang="lv-LV" sz="1800" dirty="0">
                <a:latin typeface="Verdana" panose="020B0604030504040204" pitchFamily="34" charset="0"/>
                <a:ea typeface="Verdana" panose="020B0604030504040204" pitchFamily="34" charset="0"/>
              </a:rPr>
              <a:t> izmantot jaunajām pašvaldības iestādēm, saglabājot pašvaldību reģistrācijas numurus kā iestāžu reģistrācijas </a:t>
            </a:r>
            <a:r>
              <a:rPr lang="lv-LV" sz="1800" dirty="0" smtClean="0">
                <a:latin typeface="Verdana" panose="020B0604030504040204" pitchFamily="34" charset="0"/>
                <a:ea typeface="Verdana" panose="020B0604030504040204" pitchFamily="34" charset="0"/>
              </a:rPr>
              <a:t>numurus.</a:t>
            </a:r>
          </a:p>
          <a:p>
            <a:pPr algn="just"/>
            <a:endParaRPr lang="lv-LV" sz="1800" i="1" dirty="0">
              <a:solidFill>
                <a:srgbClr val="002060"/>
              </a:solidFill>
              <a:latin typeface="Verdana" panose="020B0604030504040204" pitchFamily="34" charset="0"/>
              <a:ea typeface="Verdana" panose="020B0604030504040204" pitchFamily="34" charset="0"/>
            </a:endParaRPr>
          </a:p>
          <a:p>
            <a:pPr algn="just"/>
            <a:r>
              <a:rPr lang="lv-LV" sz="1600" i="1" dirty="0" smtClean="0">
                <a:solidFill>
                  <a:srgbClr val="002060"/>
                </a:solidFill>
                <a:latin typeface="Verdana" panose="020B0604030504040204" pitchFamily="34" charset="0"/>
                <a:ea typeface="Verdana" panose="020B0604030504040204" pitchFamily="34" charset="0"/>
              </a:rPr>
              <a:t>Tieslietu ministrijas viedoklis: lai </a:t>
            </a:r>
            <a:r>
              <a:rPr lang="lv-LV" sz="1600" i="1" dirty="0">
                <a:solidFill>
                  <a:srgbClr val="002060"/>
                </a:solidFill>
                <a:latin typeface="Verdana" panose="020B0604030504040204" pitchFamily="34" charset="0"/>
                <a:ea typeface="Verdana" panose="020B0604030504040204" pitchFamily="34" charset="0"/>
              </a:rPr>
              <a:t>gan tehniski likvidētos pašvaldību numurus ir iespējams saglabāt un piesaistīt citām iestādēm, </a:t>
            </a:r>
            <a:r>
              <a:rPr lang="lv-LV" sz="1600" b="1" i="1" dirty="0">
                <a:solidFill>
                  <a:srgbClr val="002060"/>
                </a:solidFill>
                <a:latin typeface="Verdana" panose="020B0604030504040204" pitchFamily="34" charset="0"/>
                <a:ea typeface="Verdana" panose="020B0604030504040204" pitchFamily="34" charset="0"/>
              </a:rPr>
              <a:t>juridiski tas nav korekti</a:t>
            </a:r>
            <a:r>
              <a:rPr lang="lv-LV" sz="1600" i="1" dirty="0">
                <a:solidFill>
                  <a:srgbClr val="002060"/>
                </a:solidFill>
                <a:latin typeface="Verdana" panose="020B0604030504040204" pitchFamily="34" charset="0"/>
                <a:ea typeface="Verdana" panose="020B0604030504040204" pitchFamily="34" charset="0"/>
              </a:rPr>
              <a:t>. </a:t>
            </a:r>
            <a:r>
              <a:rPr lang="lv-LV" sz="1600" i="1" dirty="0" smtClean="0">
                <a:solidFill>
                  <a:srgbClr val="002060"/>
                </a:solidFill>
                <a:latin typeface="Verdana" panose="020B0604030504040204" pitchFamily="34" charset="0"/>
                <a:ea typeface="Verdana" panose="020B0604030504040204" pitchFamily="34" charset="0"/>
              </a:rPr>
              <a:t>Tas</a:t>
            </a:r>
            <a:r>
              <a:rPr lang="lv-LV" sz="1600" i="1" dirty="0">
                <a:solidFill>
                  <a:srgbClr val="002060"/>
                </a:solidFill>
                <a:latin typeface="Verdana" panose="020B0604030504040204" pitchFamily="34" charset="0"/>
                <a:ea typeface="Verdana" panose="020B0604030504040204" pitchFamily="34" charset="0"/>
              </a:rPr>
              <a:t>, ka subjekts beidz pastāvēt nozīmē, ka beidz pastāvēt arī šī subjekta identificējošie parametri, t.sk. reģistrācijas numurs</a:t>
            </a:r>
            <a:r>
              <a:rPr lang="lv-LV" sz="1600" i="1" dirty="0" smtClean="0">
                <a:solidFill>
                  <a:srgbClr val="002060"/>
                </a:solidFill>
                <a:latin typeface="Verdana" panose="020B0604030504040204" pitchFamily="34" charset="0"/>
                <a:ea typeface="Verdana" panose="020B0604030504040204" pitchFamily="34" charset="0"/>
              </a:rPr>
              <a:t>.</a:t>
            </a:r>
            <a:endParaRPr lang="lv-LV"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5933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620688"/>
            <a:ext cx="6096000" cy="1066799"/>
          </a:xfrm>
        </p:spPr>
        <p:txBody>
          <a:bodyPr>
            <a:normAutofit/>
          </a:bodyPr>
          <a:lstStyle/>
          <a:p>
            <a:r>
              <a:rPr lang="lv-LV" sz="2200" dirty="0" smtClean="0"/>
              <a:t>Informācija </a:t>
            </a:r>
            <a:r>
              <a:rPr lang="lv-LV" sz="2200" dirty="0"/>
              <a:t>par kontiem Valsts kasē</a:t>
            </a:r>
          </a:p>
        </p:txBody>
      </p:sp>
      <p:sp>
        <p:nvSpPr>
          <p:cNvPr id="3" name="Text Placeholder 2"/>
          <p:cNvSpPr>
            <a:spLocks noGrp="1"/>
          </p:cNvSpPr>
          <p:nvPr>
            <p:ph type="body" sz="quarter" idx="10"/>
          </p:nvPr>
        </p:nvSpPr>
        <p:spPr>
          <a:xfrm>
            <a:off x="288235" y="5906859"/>
            <a:ext cx="8040756" cy="722542"/>
          </a:xfrm>
        </p:spPr>
        <p:txBody>
          <a:bodyPr/>
          <a:lstStyle/>
          <a:p>
            <a:r>
              <a:rPr lang="lv-LV" sz="1100" b="1" dirty="0" smtClean="0">
                <a:hlinkClick r:id="rId3"/>
              </a:rPr>
              <a:t>* </a:t>
            </a:r>
            <a:r>
              <a:rPr lang="lv-LV" dirty="0" smtClean="0">
                <a:hlinkClick r:id="rId3"/>
              </a:rPr>
              <a:t>https</a:t>
            </a:r>
            <a:r>
              <a:rPr lang="lv-LV" dirty="0">
                <a:hlinkClick r:id="rId3"/>
              </a:rPr>
              <a:t>://www.varam.gov.lv/lv/atr-planosanas-platforma</a:t>
            </a:r>
            <a:endParaRPr lang="lv-LV" dirty="0"/>
          </a:p>
        </p:txBody>
      </p:sp>
      <p:sp>
        <p:nvSpPr>
          <p:cNvPr id="5" name="Slide Number Placeholder 4"/>
          <p:cNvSpPr>
            <a:spLocks noGrp="1"/>
          </p:cNvSpPr>
          <p:nvPr>
            <p:ph type="sldNum" sz="quarter" idx="13"/>
          </p:nvPr>
        </p:nvSpPr>
        <p:spPr>
          <a:xfrm>
            <a:off x="8484096" y="6324600"/>
            <a:ext cx="355104" cy="304800"/>
          </a:xfrm>
        </p:spPr>
        <p:txBody>
          <a:bodyPr/>
          <a:lstStyle/>
          <a:p>
            <a:pPr>
              <a:defRPr/>
            </a:pPr>
            <a:fld id="{C5533DB0-A123-4F9E-9CA9-D399BFE7B345}" type="slidenum">
              <a:rPr lang="en-US" altLang="lv-LV" smtClean="0"/>
              <a:pPr>
                <a:defRPr/>
              </a:pPr>
              <a:t>14</a:t>
            </a:fld>
            <a:endParaRPr lang="en-US" altLang="lv-LV" dirty="0"/>
          </a:p>
        </p:txBody>
      </p:sp>
      <p:sp>
        <p:nvSpPr>
          <p:cNvPr id="8" name="Freeform 7"/>
          <p:cNvSpPr/>
          <p:nvPr/>
        </p:nvSpPr>
        <p:spPr>
          <a:xfrm>
            <a:off x="506896" y="1687487"/>
            <a:ext cx="2256181" cy="3669704"/>
          </a:xfrm>
          <a:custGeom>
            <a:avLst/>
            <a:gdLst>
              <a:gd name="connsiteX0" fmla="*/ 0 w 2516241"/>
              <a:gd name="connsiteY0" fmla="*/ 251624 h 4373563"/>
              <a:gd name="connsiteX1" fmla="*/ 251624 w 2516241"/>
              <a:gd name="connsiteY1" fmla="*/ 0 h 4373563"/>
              <a:gd name="connsiteX2" fmla="*/ 2264617 w 2516241"/>
              <a:gd name="connsiteY2" fmla="*/ 0 h 4373563"/>
              <a:gd name="connsiteX3" fmla="*/ 2516241 w 2516241"/>
              <a:gd name="connsiteY3" fmla="*/ 251624 h 4373563"/>
              <a:gd name="connsiteX4" fmla="*/ 2516241 w 2516241"/>
              <a:gd name="connsiteY4" fmla="*/ 4121939 h 4373563"/>
              <a:gd name="connsiteX5" fmla="*/ 2264617 w 2516241"/>
              <a:gd name="connsiteY5" fmla="*/ 4373563 h 4373563"/>
              <a:gd name="connsiteX6" fmla="*/ 251624 w 2516241"/>
              <a:gd name="connsiteY6" fmla="*/ 4373563 h 4373563"/>
              <a:gd name="connsiteX7" fmla="*/ 0 w 2516241"/>
              <a:gd name="connsiteY7" fmla="*/ 4121939 h 4373563"/>
              <a:gd name="connsiteX8" fmla="*/ 0 w 2516241"/>
              <a:gd name="connsiteY8" fmla="*/ 251624 h 4373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6241" h="4373563">
                <a:moveTo>
                  <a:pt x="0" y="251624"/>
                </a:moveTo>
                <a:cubicBezTo>
                  <a:pt x="0" y="112656"/>
                  <a:pt x="112656" y="0"/>
                  <a:pt x="251624" y="0"/>
                </a:cubicBezTo>
                <a:lnTo>
                  <a:pt x="2264617" y="0"/>
                </a:lnTo>
                <a:cubicBezTo>
                  <a:pt x="2403585" y="0"/>
                  <a:pt x="2516241" y="112656"/>
                  <a:pt x="2516241" y="251624"/>
                </a:cubicBezTo>
                <a:lnTo>
                  <a:pt x="2516241" y="4121939"/>
                </a:lnTo>
                <a:cubicBezTo>
                  <a:pt x="2516241" y="4260907"/>
                  <a:pt x="2403585" y="4373563"/>
                  <a:pt x="2264617" y="4373563"/>
                </a:cubicBezTo>
                <a:lnTo>
                  <a:pt x="251624" y="4373563"/>
                </a:lnTo>
                <a:cubicBezTo>
                  <a:pt x="112656" y="4373563"/>
                  <a:pt x="0" y="4260907"/>
                  <a:pt x="0" y="4121939"/>
                </a:cubicBezTo>
                <a:lnTo>
                  <a:pt x="0" y="251624"/>
                </a:lnTo>
                <a:close/>
              </a:path>
            </a:pathLst>
          </a:cu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877441" rIns="128016" bIns="1002729" numCol="1" spcCol="1270" anchor="ctr" anchorCtr="0">
            <a:noAutofit/>
          </a:bodyPr>
          <a:lstStyle/>
          <a:p>
            <a:pPr lvl="0" algn="ctr" defTabSz="800100" rtl="0">
              <a:lnSpc>
                <a:spcPct val="90000"/>
              </a:lnSpc>
              <a:spcBef>
                <a:spcPct val="0"/>
              </a:spcBef>
              <a:spcAft>
                <a:spcPct val="35000"/>
              </a:spcAft>
            </a:pPr>
            <a:endParaRPr lang="lv-LV" altLang="lv-LV" sz="1800" kern="1200" dirty="0" smtClean="0">
              <a:latin typeface="Verdana" panose="020B0604030504040204" pitchFamily="34" charset="0"/>
              <a:ea typeface="Verdana" panose="020B0604030504040204" pitchFamily="34" charset="0"/>
              <a:cs typeface="Times New Roman" panose="02020603050405020304" pitchFamily="18" charset="0"/>
            </a:endParaRPr>
          </a:p>
          <a:p>
            <a:pPr lvl="0" algn="ctr" defTabSz="800100">
              <a:lnSpc>
                <a:spcPct val="90000"/>
              </a:lnSpc>
              <a:spcBef>
                <a:spcPct val="0"/>
              </a:spcBef>
              <a:spcAft>
                <a:spcPct val="35000"/>
              </a:spcAft>
            </a:pPr>
            <a:r>
              <a:rPr lang="lv-LV" altLang="lv-LV" sz="1800" kern="1200" dirty="0" smtClean="0">
                <a:latin typeface="Verdana" panose="020B0604030504040204" pitchFamily="34" charset="0"/>
                <a:ea typeface="Verdana" panose="020B0604030504040204" pitchFamily="34" charset="0"/>
                <a:cs typeface="Times New Roman" panose="02020603050405020304" pitchFamily="18" charset="0"/>
              </a:rPr>
              <a:t>30.06.2021. vakarā tiks bloķēti konti apvienojamām pašvaldībām. </a:t>
            </a:r>
            <a:endParaRPr lang="lv-LV" sz="1800" kern="1200" dirty="0">
              <a:latin typeface="Verdana" panose="020B0604030504040204" pitchFamily="34" charset="0"/>
              <a:ea typeface="Verdana" panose="020B0604030504040204" pitchFamily="34" charset="0"/>
            </a:endParaRPr>
          </a:p>
        </p:txBody>
      </p:sp>
      <p:pic>
        <p:nvPicPr>
          <p:cNvPr id="6" name="Picture 5" descr="File:Temporarily-not-available-clock.svg - Wikimedia Common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255" y="1808921"/>
            <a:ext cx="1306658" cy="1847587"/>
          </a:xfrm>
          <a:prstGeom prst="rect">
            <a:avLst/>
          </a:prstGeom>
        </p:spPr>
      </p:pic>
      <p:sp>
        <p:nvSpPr>
          <p:cNvPr id="21" name="Rectangle 20"/>
          <p:cNvSpPr/>
          <p:nvPr/>
        </p:nvSpPr>
        <p:spPr>
          <a:xfrm>
            <a:off x="2932043" y="1687487"/>
            <a:ext cx="5396948" cy="3693319"/>
          </a:xfrm>
          <a:prstGeom prst="rect">
            <a:avLst/>
          </a:prstGeom>
        </p:spPr>
        <p:txBody>
          <a:bodyPr wrap="square">
            <a:spAutoFit/>
          </a:bodyPr>
          <a:lstStyle/>
          <a:p>
            <a:pPr algn="just"/>
            <a:r>
              <a:rPr lang="lv-LV" sz="1800" dirty="0" smtClean="0">
                <a:latin typeface="Verdana" panose="020B0604030504040204" pitchFamily="34" charset="0"/>
                <a:ea typeface="Verdana" panose="020B0604030504040204" pitchFamily="34" charset="0"/>
              </a:rPr>
              <a:t>Apvienojamo pašvaldību (tiks identificētas pēc reģistrācijas numura, kas minēts VARAM </a:t>
            </a:r>
            <a:r>
              <a:rPr lang="lv-LV" sz="1800" dirty="0">
                <a:latin typeface="Verdana" panose="020B0604030504040204" pitchFamily="34" charset="0"/>
                <a:ea typeface="Verdana" panose="020B0604030504040204" pitchFamily="34" charset="0"/>
              </a:rPr>
              <a:t>publicētajā </a:t>
            </a:r>
            <a:r>
              <a:rPr lang="lv-LV" sz="1800" dirty="0" smtClean="0">
                <a:latin typeface="Verdana" panose="020B0604030504040204" pitchFamily="34" charset="0"/>
                <a:ea typeface="Verdana" panose="020B0604030504040204" pitchFamily="34" charset="0"/>
              </a:rPr>
              <a:t>pielikumā «Administratīvās </a:t>
            </a:r>
            <a:r>
              <a:rPr lang="lv-LV" sz="1800" dirty="0">
                <a:latin typeface="Verdana" panose="020B0604030504040204" pitchFamily="34" charset="0"/>
                <a:ea typeface="Verdana" panose="020B0604030504040204" pitchFamily="34" charset="0"/>
              </a:rPr>
              <a:t>teritorijas pēc 2021.gada 1.jūlija un tajās šobrīd ietilpstošās administratīvās teritorijas</a:t>
            </a:r>
            <a:r>
              <a:rPr lang="lv-LV" sz="1800" dirty="0" smtClean="0">
                <a:latin typeface="Verdana" panose="020B0604030504040204" pitchFamily="34" charset="0"/>
                <a:ea typeface="Verdana" panose="020B0604030504040204" pitchFamily="34" charset="0"/>
              </a:rPr>
              <a:t>»*) </a:t>
            </a:r>
            <a:r>
              <a:rPr lang="lv-LV" sz="1800" b="1" dirty="0">
                <a:latin typeface="Verdana" panose="020B0604030504040204" pitchFamily="34" charset="0"/>
                <a:ea typeface="Verdana" panose="020B0604030504040204" pitchFamily="34" charset="0"/>
              </a:rPr>
              <a:t>konti </a:t>
            </a:r>
            <a:r>
              <a:rPr lang="lv-LV" sz="1800" b="1" dirty="0" smtClean="0">
                <a:latin typeface="Verdana" panose="020B0604030504040204" pitchFamily="34" charset="0"/>
                <a:ea typeface="Verdana" panose="020B0604030504040204" pitchFamily="34" charset="0"/>
              </a:rPr>
              <a:t>tiks bloķēti 30.06.2021. sākot ar 20:00</a:t>
            </a:r>
            <a:r>
              <a:rPr lang="lv-LV" sz="1800" dirty="0" smtClean="0">
                <a:latin typeface="Verdana" panose="020B0604030504040204" pitchFamily="34" charset="0"/>
                <a:ea typeface="Verdana" panose="020B0604030504040204" pitchFamily="34" charset="0"/>
              </a:rPr>
              <a:t>. </a:t>
            </a:r>
          </a:p>
          <a:p>
            <a:pPr algn="just"/>
            <a:endParaRPr lang="lv-LV" sz="1800" dirty="0">
              <a:latin typeface="Verdana" panose="020B0604030504040204" pitchFamily="34" charset="0"/>
              <a:ea typeface="Verdana" panose="020B0604030504040204" pitchFamily="34" charset="0"/>
            </a:endParaRPr>
          </a:p>
          <a:p>
            <a:pPr algn="just"/>
            <a:r>
              <a:rPr lang="lv-LV" sz="1800" dirty="0" smtClean="0">
                <a:latin typeface="Verdana" panose="020B0604030504040204" pitchFamily="34" charset="0"/>
                <a:ea typeface="Verdana" panose="020B0604030504040204" pitchFamily="34" charset="0"/>
              </a:rPr>
              <a:t>No bloķēšanas brīža kontos var </a:t>
            </a:r>
            <a:r>
              <a:rPr lang="lv-LV" sz="1800" dirty="0">
                <a:latin typeface="Verdana" panose="020B0604030504040204" pitchFamily="34" charset="0"/>
                <a:ea typeface="Verdana" panose="020B0604030504040204" pitchFamily="34" charset="0"/>
              </a:rPr>
              <a:t>tikt ieskaitīti </a:t>
            </a:r>
            <a:r>
              <a:rPr lang="lv-LV" sz="1800" dirty="0" smtClean="0">
                <a:latin typeface="Verdana" panose="020B0604030504040204" pitchFamily="34" charset="0"/>
                <a:ea typeface="Verdana" panose="020B0604030504040204" pitchFamily="34" charset="0"/>
              </a:rPr>
              <a:t>ienākošie maksājumi (ieņēmumi), bet nevar veikt izejošos maksājumus, tādēļ izejošos maksājumus 30.06.2021. var veikt līdz 20:00.</a:t>
            </a:r>
            <a:endParaRPr lang="lv-LV"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65411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620688"/>
            <a:ext cx="6096000" cy="1066799"/>
          </a:xfrm>
        </p:spPr>
        <p:txBody>
          <a:bodyPr>
            <a:normAutofit/>
          </a:bodyPr>
          <a:lstStyle/>
          <a:p>
            <a:r>
              <a:rPr lang="lv-LV" sz="2200" dirty="0" smtClean="0"/>
              <a:t>Informācija </a:t>
            </a:r>
            <a:r>
              <a:rPr lang="lv-LV" sz="2200" dirty="0"/>
              <a:t>par kontiem Valsts kasē</a:t>
            </a:r>
          </a:p>
        </p:txBody>
      </p:sp>
      <p:sp>
        <p:nvSpPr>
          <p:cNvPr id="5" name="Slide Number Placeholder 4"/>
          <p:cNvSpPr>
            <a:spLocks noGrp="1"/>
          </p:cNvSpPr>
          <p:nvPr>
            <p:ph type="sldNum" sz="quarter" idx="13"/>
          </p:nvPr>
        </p:nvSpPr>
        <p:spPr>
          <a:xfrm>
            <a:off x="8484096" y="6324600"/>
            <a:ext cx="355104" cy="304800"/>
          </a:xfrm>
        </p:spPr>
        <p:txBody>
          <a:bodyPr/>
          <a:lstStyle/>
          <a:p>
            <a:pPr>
              <a:defRPr/>
            </a:pPr>
            <a:fld id="{C5533DB0-A123-4F9E-9CA9-D399BFE7B345}" type="slidenum">
              <a:rPr lang="en-US" altLang="lv-LV" smtClean="0"/>
              <a:pPr>
                <a:defRPr/>
              </a:pPr>
              <a:t>15</a:t>
            </a:fld>
            <a:endParaRPr lang="en-US" altLang="lv-LV" dirty="0"/>
          </a:p>
        </p:txBody>
      </p:sp>
      <p:grpSp>
        <p:nvGrpSpPr>
          <p:cNvPr id="7" name="Group 6"/>
          <p:cNvGrpSpPr/>
          <p:nvPr/>
        </p:nvGrpSpPr>
        <p:grpSpPr>
          <a:xfrm>
            <a:off x="606287" y="1451082"/>
            <a:ext cx="1984513" cy="4438532"/>
            <a:chOff x="1129535" y="1160555"/>
            <a:chExt cx="1788995" cy="4828487"/>
          </a:xfrm>
        </p:grpSpPr>
        <p:sp>
          <p:nvSpPr>
            <p:cNvPr id="10" name="Freeform 9"/>
            <p:cNvSpPr/>
            <p:nvPr/>
          </p:nvSpPr>
          <p:spPr>
            <a:xfrm>
              <a:off x="1129535" y="1160555"/>
              <a:ext cx="1788995" cy="4828487"/>
            </a:xfrm>
            <a:custGeom>
              <a:avLst/>
              <a:gdLst>
                <a:gd name="connsiteX0" fmla="*/ 0 w 2504616"/>
                <a:gd name="connsiteY0" fmla="*/ 250462 h 4373563"/>
                <a:gd name="connsiteX1" fmla="*/ 250462 w 2504616"/>
                <a:gd name="connsiteY1" fmla="*/ 0 h 4373563"/>
                <a:gd name="connsiteX2" fmla="*/ 2254154 w 2504616"/>
                <a:gd name="connsiteY2" fmla="*/ 0 h 4373563"/>
                <a:gd name="connsiteX3" fmla="*/ 2504616 w 2504616"/>
                <a:gd name="connsiteY3" fmla="*/ 250462 h 4373563"/>
                <a:gd name="connsiteX4" fmla="*/ 2504616 w 2504616"/>
                <a:gd name="connsiteY4" fmla="*/ 4123101 h 4373563"/>
                <a:gd name="connsiteX5" fmla="*/ 2254154 w 2504616"/>
                <a:gd name="connsiteY5" fmla="*/ 4373563 h 4373563"/>
                <a:gd name="connsiteX6" fmla="*/ 250462 w 2504616"/>
                <a:gd name="connsiteY6" fmla="*/ 4373563 h 4373563"/>
                <a:gd name="connsiteX7" fmla="*/ 0 w 2504616"/>
                <a:gd name="connsiteY7" fmla="*/ 4123101 h 4373563"/>
                <a:gd name="connsiteX8" fmla="*/ 0 w 2504616"/>
                <a:gd name="connsiteY8" fmla="*/ 250462 h 4373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4616" h="4373563">
                  <a:moveTo>
                    <a:pt x="0" y="250462"/>
                  </a:moveTo>
                  <a:cubicBezTo>
                    <a:pt x="0" y="112136"/>
                    <a:pt x="112136" y="0"/>
                    <a:pt x="250462" y="0"/>
                  </a:cubicBezTo>
                  <a:lnTo>
                    <a:pt x="2254154" y="0"/>
                  </a:lnTo>
                  <a:cubicBezTo>
                    <a:pt x="2392480" y="0"/>
                    <a:pt x="2504616" y="112136"/>
                    <a:pt x="2504616" y="250462"/>
                  </a:cubicBezTo>
                  <a:lnTo>
                    <a:pt x="2504616" y="4123101"/>
                  </a:lnTo>
                  <a:cubicBezTo>
                    <a:pt x="2504616" y="4261427"/>
                    <a:pt x="2392480" y="4373563"/>
                    <a:pt x="2254154" y="4373563"/>
                  </a:cubicBezTo>
                  <a:lnTo>
                    <a:pt x="250462" y="4373563"/>
                  </a:lnTo>
                  <a:cubicBezTo>
                    <a:pt x="112136" y="4373563"/>
                    <a:pt x="0" y="4261427"/>
                    <a:pt x="0" y="4123101"/>
                  </a:cubicBezTo>
                  <a:lnTo>
                    <a:pt x="0" y="250462"/>
                  </a:lnTo>
                  <a:close/>
                </a:path>
              </a:pathLst>
            </a:cu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877441" rIns="128016" bIns="1002729" numCol="1" spcCol="1270" anchor="ctr" anchorCtr="0">
              <a:noAutofit/>
            </a:bodyPr>
            <a:lstStyle/>
            <a:p>
              <a:pPr lvl="0" algn="ctr" defTabSz="800100" rtl="0">
                <a:lnSpc>
                  <a:spcPct val="90000"/>
                </a:lnSpc>
                <a:spcBef>
                  <a:spcPct val="0"/>
                </a:spcBef>
                <a:spcAft>
                  <a:spcPct val="35000"/>
                </a:spcAft>
              </a:pPr>
              <a:endParaRPr lang="lv-LV" sz="1800" kern="1200" dirty="0" smtClean="0"/>
            </a:p>
            <a:p>
              <a:pPr algn="ctr" defTabSz="800100">
                <a:lnSpc>
                  <a:spcPct val="90000"/>
                </a:lnSpc>
                <a:spcAft>
                  <a:spcPct val="35000"/>
                </a:spcAft>
              </a:pPr>
              <a:r>
                <a:rPr lang="lv-LV" sz="1800" kern="1200" dirty="0" smtClean="0">
                  <a:latin typeface="Verdana" panose="020B0604030504040204" pitchFamily="34" charset="0"/>
                  <a:ea typeface="Verdana" panose="020B0604030504040204" pitchFamily="34" charset="0"/>
                </a:rPr>
                <a:t>No 01.07.2021. apvienojamo pašvaldību kontu naudas līdzekļu atlikumu pārskaitīšana</a:t>
              </a:r>
              <a:endParaRPr lang="lv-LV" sz="1400" kern="1200" dirty="0">
                <a:latin typeface="Verdana" panose="020B0604030504040204" pitchFamily="34" charset="0"/>
                <a:ea typeface="Verdana" panose="020B0604030504040204" pitchFamily="34" charset="0"/>
              </a:endParaRPr>
            </a:p>
          </p:txBody>
        </p:sp>
        <p:sp>
          <p:nvSpPr>
            <p:cNvPr id="11" name="Oval 10"/>
            <p:cNvSpPr/>
            <p:nvPr/>
          </p:nvSpPr>
          <p:spPr>
            <a:xfrm>
              <a:off x="1572750" y="1495772"/>
              <a:ext cx="981410" cy="1184552"/>
            </a:xfrm>
            <a:prstGeom prst="ellipse">
              <a:avLst/>
            </a:prstGeom>
            <a:blipFill>
              <a:blip r:embed="rId3" cstate="print">
                <a:extLst>
                  <a:ext uri="{28A0092B-C50C-407E-A947-70E740481C1C}">
                    <a14:useLocalDpi xmlns:a14="http://schemas.microsoft.com/office/drawing/2010/main" val="0"/>
                  </a:ext>
                </a:extLst>
              </a:blip>
              <a:srcRect/>
              <a:stretch>
                <a:fillRect l="-16000" r="-16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12" name="Rectangle 11"/>
          <p:cNvSpPr/>
          <p:nvPr/>
        </p:nvSpPr>
        <p:spPr>
          <a:xfrm>
            <a:off x="2678263" y="1387894"/>
            <a:ext cx="6076122" cy="4801314"/>
          </a:xfrm>
          <a:prstGeom prst="rect">
            <a:avLst/>
          </a:prstGeom>
        </p:spPr>
        <p:txBody>
          <a:bodyPr wrap="square">
            <a:spAutoFit/>
          </a:bodyPr>
          <a:lstStyle/>
          <a:p>
            <a:pPr algn="just"/>
            <a:r>
              <a:rPr lang="lv-LV" sz="1800" b="1" dirty="0" smtClean="0">
                <a:latin typeface="Verdana" panose="020B0604030504040204" pitchFamily="34" charset="0"/>
                <a:ea typeface="Verdana" panose="020B0604030504040204" pitchFamily="34" charset="0"/>
              </a:rPr>
              <a:t>Līdz 30.06.2021 apvienojamā pašvaldība:</a:t>
            </a:r>
          </a:p>
          <a:p>
            <a:pPr marL="285750" indent="-285750" algn="just">
              <a:buFont typeface="Arial" panose="020B0604020202020204" pitchFamily="34" charset="0"/>
              <a:buChar char="•"/>
            </a:pPr>
            <a:r>
              <a:rPr lang="lv-LV" sz="1800" dirty="0" smtClean="0">
                <a:latin typeface="Verdana" panose="020B0604030504040204" pitchFamily="34" charset="0"/>
                <a:ea typeface="Verdana" panose="020B0604030504040204" pitchFamily="34" charset="0"/>
              </a:rPr>
              <a:t>var pārskaitīt konta atlikumu uz iegūstošās pašvaldības norādīto kontu (30.06.2021. līdz 20:00)</a:t>
            </a:r>
          </a:p>
          <a:p>
            <a:pPr marL="285750" indent="-285750" algn="just">
              <a:buFont typeface="Arial" panose="020B0604020202020204" pitchFamily="34" charset="0"/>
              <a:buChar char="•"/>
            </a:pPr>
            <a:r>
              <a:rPr lang="lv-LV" sz="1800" dirty="0" smtClean="0">
                <a:latin typeface="Verdana" panose="020B0604030504040204" pitchFamily="34" charset="0"/>
                <a:ea typeface="Verdana" panose="020B0604030504040204" pitchFamily="34" charset="0"/>
              </a:rPr>
              <a:t>var </a:t>
            </a:r>
            <a:r>
              <a:rPr lang="lv-LV" sz="1800" dirty="0">
                <a:latin typeface="Verdana" panose="020B0604030504040204" pitchFamily="34" charset="0"/>
                <a:ea typeface="Verdana" panose="020B0604030504040204" pitchFamily="34" charset="0"/>
              </a:rPr>
              <a:t>iesniegt </a:t>
            </a:r>
            <a:r>
              <a:rPr lang="lv-LV" sz="1800" dirty="0" smtClean="0">
                <a:latin typeface="Verdana" panose="020B0604030504040204" pitchFamily="34" charset="0"/>
                <a:ea typeface="Verdana" panose="020B0604030504040204" pitchFamily="34" charset="0"/>
              </a:rPr>
              <a:t>pieteikumu par slēgšanu, norādot kontu, uz </a:t>
            </a:r>
            <a:r>
              <a:rPr lang="lv-LV" sz="1800" dirty="0">
                <a:latin typeface="Verdana" panose="020B0604030504040204" pitchFamily="34" charset="0"/>
                <a:ea typeface="Verdana" panose="020B0604030504040204" pitchFamily="34" charset="0"/>
              </a:rPr>
              <a:t>ko pārgrāmatot atlikumu un </a:t>
            </a:r>
            <a:r>
              <a:rPr lang="lv-LV" sz="1800" dirty="0" smtClean="0">
                <a:latin typeface="Verdana" panose="020B0604030504040204" pitchFamily="34" charset="0"/>
                <a:ea typeface="Verdana" panose="020B0604030504040204" pitchFamily="34" charset="0"/>
              </a:rPr>
              <a:t>summu (summas vietā var norādīt «uz pārgrāmatošanas brīdi»). </a:t>
            </a:r>
            <a:r>
              <a:rPr lang="lv-LV" sz="1800" dirty="0">
                <a:latin typeface="Verdana" panose="020B0604030504040204" pitchFamily="34" charset="0"/>
                <a:ea typeface="Verdana" panose="020B0604030504040204" pitchFamily="34" charset="0"/>
              </a:rPr>
              <a:t>Izpildīti tie tiks </a:t>
            </a:r>
            <a:r>
              <a:rPr lang="lv-LV" sz="1800" dirty="0" smtClean="0">
                <a:latin typeface="Verdana" panose="020B0604030504040204" pitchFamily="34" charset="0"/>
                <a:ea typeface="Verdana" panose="020B0604030504040204" pitchFamily="34" charset="0"/>
              </a:rPr>
              <a:t>no 01.07.2021. rindas kārtībā.</a:t>
            </a:r>
            <a:endParaRPr lang="lv-LV" sz="1800" dirty="0">
              <a:latin typeface="Verdana" panose="020B0604030504040204" pitchFamily="34" charset="0"/>
              <a:ea typeface="Verdana" panose="020B0604030504040204" pitchFamily="34" charset="0"/>
            </a:endParaRPr>
          </a:p>
          <a:p>
            <a:pPr algn="just"/>
            <a:endParaRPr lang="lv-LV" sz="1800" dirty="0" smtClean="0">
              <a:latin typeface="Verdana" panose="020B0604030504040204" pitchFamily="34" charset="0"/>
              <a:ea typeface="Verdana" panose="020B0604030504040204" pitchFamily="34" charset="0"/>
            </a:endParaRPr>
          </a:p>
          <a:p>
            <a:pPr algn="just"/>
            <a:r>
              <a:rPr lang="lv-LV" sz="1800" b="1" dirty="0" smtClean="0">
                <a:latin typeface="Verdana" panose="020B0604030504040204" pitchFamily="34" charset="0"/>
                <a:ea typeface="Verdana" panose="020B0604030504040204" pitchFamily="34" charset="0"/>
              </a:rPr>
              <a:t>No 01.07.2021. iegūstošā pašvaldība:</a:t>
            </a:r>
          </a:p>
          <a:p>
            <a:pPr marL="285750" indent="-285750" algn="just">
              <a:buFont typeface="Arial" panose="020B0604020202020204" pitchFamily="34" charset="0"/>
              <a:buChar char="•"/>
            </a:pPr>
            <a:r>
              <a:rPr lang="lv-LV" sz="1800" dirty="0">
                <a:latin typeface="Verdana" panose="020B0604030504040204" pitchFamily="34" charset="0"/>
                <a:ea typeface="Verdana" panose="020B0604030504040204" pitchFamily="34" charset="0"/>
              </a:rPr>
              <a:t>i</a:t>
            </a:r>
            <a:r>
              <a:rPr lang="lv-LV" sz="1800" dirty="0" smtClean="0">
                <a:latin typeface="Verdana" panose="020B0604030504040204" pitchFamily="34" charset="0"/>
                <a:ea typeface="Verdana" panose="020B0604030504040204" pitchFamily="34" charset="0"/>
              </a:rPr>
              <a:t>esniedz pieteikumus par apvienojamo pašvaldību bloķēto </a:t>
            </a:r>
            <a:r>
              <a:rPr lang="lv-LV" sz="1800" dirty="0">
                <a:latin typeface="Verdana" panose="020B0604030504040204" pitchFamily="34" charset="0"/>
                <a:ea typeface="Verdana" panose="020B0604030504040204" pitchFamily="34" charset="0"/>
              </a:rPr>
              <a:t>kontu slēgšanu, norādot kontu, uz ko pārgrāmatot atlikumu un summu (summas vietā var norādīt «uz pārgrāmatošanas brīdi</a:t>
            </a:r>
            <a:r>
              <a:rPr lang="lv-LV" sz="1800" dirty="0" smtClean="0">
                <a:latin typeface="Verdana" panose="020B0604030504040204" pitchFamily="34" charset="0"/>
                <a:ea typeface="Verdana" panose="020B0604030504040204" pitchFamily="34" charset="0"/>
              </a:rPr>
              <a:t>»). Pieteikumu </a:t>
            </a:r>
            <a:r>
              <a:rPr lang="lv-LV" sz="1800" dirty="0">
                <a:latin typeface="Verdana" panose="020B0604030504040204" pitchFamily="34" charset="0"/>
                <a:ea typeface="Verdana" panose="020B0604030504040204" pitchFamily="34" charset="0"/>
              </a:rPr>
              <a:t>paraksta </a:t>
            </a:r>
            <a:r>
              <a:rPr lang="lv-LV" sz="1800" dirty="0" smtClean="0">
                <a:latin typeface="Verdana" panose="020B0604030504040204" pitchFamily="34" charset="0"/>
                <a:ea typeface="Verdana" panose="020B0604030504040204" pitchFamily="34" charset="0"/>
              </a:rPr>
              <a:t>iegūstošās pašvaldības izpilddirektors.</a:t>
            </a:r>
            <a:endParaRPr lang="lv-LV"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28566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620688"/>
            <a:ext cx="6096000" cy="1066799"/>
          </a:xfrm>
        </p:spPr>
        <p:txBody>
          <a:bodyPr>
            <a:normAutofit/>
          </a:bodyPr>
          <a:lstStyle/>
          <a:p>
            <a:r>
              <a:rPr lang="lv-LV" sz="2200" dirty="0" smtClean="0"/>
              <a:t>Informācija </a:t>
            </a:r>
            <a:r>
              <a:rPr lang="lv-LV" sz="2200" dirty="0"/>
              <a:t>par kontiem Valsts kasē</a:t>
            </a:r>
          </a:p>
        </p:txBody>
      </p:sp>
      <p:sp>
        <p:nvSpPr>
          <p:cNvPr id="3" name="Text Placeholder 2"/>
          <p:cNvSpPr>
            <a:spLocks noGrp="1"/>
          </p:cNvSpPr>
          <p:nvPr>
            <p:ph type="body" sz="quarter" idx="10"/>
          </p:nvPr>
        </p:nvSpPr>
        <p:spPr>
          <a:xfrm>
            <a:off x="971600" y="6324600"/>
            <a:ext cx="6264696" cy="304800"/>
          </a:xfrm>
        </p:spPr>
        <p:txBody>
          <a:bodyPr>
            <a:normAutofit/>
          </a:bodyPr>
          <a:lstStyle/>
          <a:p>
            <a:r>
              <a:rPr lang="lv-LV" sz="1100" i="1" dirty="0" smtClean="0"/>
              <a:t>* Līdz jaunā izpilddirektora vai citas pilnvarotas personas iecelšanai</a:t>
            </a:r>
            <a:endParaRPr lang="lv-LV" sz="1100" i="1" dirty="0"/>
          </a:p>
        </p:txBody>
      </p:sp>
      <p:sp>
        <p:nvSpPr>
          <p:cNvPr id="5" name="Slide Number Placeholder 4"/>
          <p:cNvSpPr>
            <a:spLocks noGrp="1"/>
          </p:cNvSpPr>
          <p:nvPr>
            <p:ph type="sldNum" sz="quarter" idx="13"/>
          </p:nvPr>
        </p:nvSpPr>
        <p:spPr>
          <a:xfrm>
            <a:off x="8316416" y="6324600"/>
            <a:ext cx="522784" cy="304800"/>
          </a:xfrm>
        </p:spPr>
        <p:txBody>
          <a:bodyPr/>
          <a:lstStyle/>
          <a:p>
            <a:pPr>
              <a:defRPr/>
            </a:pPr>
            <a:fld id="{C5533DB0-A123-4F9E-9CA9-D399BFE7B345}" type="slidenum">
              <a:rPr lang="en-US" altLang="lv-LV" smtClean="0"/>
              <a:pPr>
                <a:defRPr/>
              </a:pPr>
              <a:t>16</a:t>
            </a:fld>
            <a:endParaRPr lang="en-US" altLang="lv-LV" dirty="0"/>
          </a:p>
        </p:txBody>
      </p:sp>
      <p:sp>
        <p:nvSpPr>
          <p:cNvPr id="6" name="TextBox 5"/>
          <p:cNvSpPr txBox="1"/>
          <p:nvPr/>
        </p:nvSpPr>
        <p:spPr>
          <a:xfrm>
            <a:off x="1115616" y="1556792"/>
            <a:ext cx="7200800" cy="4770537"/>
          </a:xfrm>
          <a:prstGeom prst="rect">
            <a:avLst/>
          </a:prstGeom>
          <a:noFill/>
        </p:spPr>
        <p:txBody>
          <a:bodyPr wrap="square" rtlCol="0">
            <a:spAutoFit/>
          </a:bodyPr>
          <a:lstStyle/>
          <a:p>
            <a:pPr algn="just"/>
            <a:r>
              <a:rPr lang="lv-LV" dirty="0" smtClean="0">
                <a:latin typeface="Verdana" panose="020B0604030504040204" pitchFamily="34" charset="0"/>
                <a:ea typeface="Verdana" panose="020B0604030504040204" pitchFamily="34" charset="0"/>
                <a:cs typeface="Verdana" panose="020B0604030504040204" pitchFamily="34" charset="0"/>
              </a:rPr>
              <a:t>Lai slēgtu bloķētos apvienojamo pašvaldību kontus, iegūstošās pašvaldības izpilddirektoram* </a:t>
            </a:r>
            <a:r>
              <a:rPr lang="lv-LV" b="1" dirty="0" smtClean="0">
                <a:latin typeface="Verdana" panose="020B0604030504040204" pitchFamily="34" charset="0"/>
                <a:ea typeface="Verdana" panose="020B0604030504040204" pitchFamily="34" charset="0"/>
                <a:cs typeface="Verdana" panose="020B0604030504040204" pitchFamily="34" charset="0"/>
              </a:rPr>
              <a:t>jāiesniedz pieteikums </a:t>
            </a:r>
            <a:r>
              <a:rPr lang="lv-LV" b="1" dirty="0">
                <a:latin typeface="Verdana" panose="020B0604030504040204" pitchFamily="34" charset="0"/>
                <a:ea typeface="Verdana" panose="020B0604030504040204" pitchFamily="34" charset="0"/>
                <a:cs typeface="Verdana" panose="020B0604030504040204" pitchFamily="34" charset="0"/>
              </a:rPr>
              <a:t>par </a:t>
            </a:r>
            <a:r>
              <a:rPr lang="lv-LV" b="1" dirty="0" smtClean="0">
                <a:latin typeface="Verdana" panose="020B0604030504040204" pitchFamily="34" charset="0"/>
                <a:ea typeface="Verdana" panose="020B0604030504040204" pitchFamily="34" charset="0"/>
                <a:cs typeface="Verdana" panose="020B0604030504040204" pitchFamily="34" charset="0"/>
              </a:rPr>
              <a:t>konta slēgšanu </a:t>
            </a:r>
            <a:r>
              <a:rPr lang="lv-LV" dirty="0" smtClean="0">
                <a:latin typeface="Verdana" panose="020B0604030504040204" pitchFamily="34" charset="0"/>
                <a:ea typeface="Verdana" panose="020B0604030504040204" pitchFamily="34" charset="0"/>
                <a:cs typeface="Verdana" panose="020B0604030504040204" pitchFamily="34" charset="0"/>
              </a:rPr>
              <a:t>(par katru kontu), aizpildot sadaļu par līdzekļu pārgrāmatošanu, ja kontā ir līdzekļu atlikums. </a:t>
            </a:r>
            <a:endParaRPr lang="lv-LV" dirty="0">
              <a:latin typeface="Verdana" panose="020B0604030504040204" pitchFamily="34" charset="0"/>
              <a:ea typeface="Verdana" panose="020B0604030504040204" pitchFamily="34" charset="0"/>
              <a:cs typeface="Verdana" panose="020B0604030504040204" pitchFamily="34" charset="0"/>
            </a:endParaRPr>
          </a:p>
          <a:p>
            <a:pPr algn="just"/>
            <a:endParaRPr lang="lv-LV" dirty="0" smtClean="0">
              <a:latin typeface="Verdana" panose="020B0604030504040204" pitchFamily="34" charset="0"/>
              <a:ea typeface="Verdana" panose="020B0604030504040204" pitchFamily="34" charset="0"/>
              <a:cs typeface="Verdana" panose="020B0604030504040204" pitchFamily="34" charset="0"/>
            </a:endParaRPr>
          </a:p>
          <a:p>
            <a:pPr algn="just"/>
            <a:r>
              <a:rPr lang="lv-LV" dirty="0" smtClean="0">
                <a:latin typeface="Verdana" panose="020B0604030504040204" pitchFamily="34" charset="0"/>
                <a:ea typeface="Verdana" panose="020B0604030504040204" pitchFamily="34" charset="0"/>
                <a:cs typeface="Verdana" panose="020B0604030504040204" pitchFamily="34" charset="0"/>
              </a:rPr>
              <a:t>Iegūstošā pašvaldība </a:t>
            </a:r>
            <a:r>
              <a:rPr lang="lv-LV" dirty="0">
                <a:latin typeface="Verdana" panose="020B0604030504040204" pitchFamily="34" charset="0"/>
                <a:ea typeface="Verdana" panose="020B0604030504040204" pitchFamily="34" charset="0"/>
                <a:cs typeface="Verdana" panose="020B0604030504040204" pitchFamily="34" charset="0"/>
              </a:rPr>
              <a:t>var atvērt jaunus kontus finanšu līdzekļu </a:t>
            </a:r>
            <a:r>
              <a:rPr lang="lv-LV" dirty="0" smtClean="0">
                <a:latin typeface="Verdana" panose="020B0604030504040204" pitchFamily="34" charset="0"/>
                <a:ea typeface="Verdana" panose="020B0604030504040204" pitchFamily="34" charset="0"/>
                <a:cs typeface="Verdana" panose="020B0604030504040204" pitchFamily="34" charset="0"/>
              </a:rPr>
              <a:t>pārņemšanai – </a:t>
            </a:r>
            <a:r>
              <a:rPr lang="lv-LV" b="1" dirty="0" smtClean="0">
                <a:latin typeface="Verdana" panose="020B0604030504040204" pitchFamily="34" charset="0"/>
                <a:ea typeface="Verdana" panose="020B0604030504040204" pitchFamily="34" charset="0"/>
                <a:cs typeface="Verdana" panose="020B0604030504040204" pitchFamily="34" charset="0"/>
              </a:rPr>
              <a:t>iesakām to izdarīt jau jūnijā</a:t>
            </a:r>
            <a:r>
              <a:rPr lang="lv-LV" dirty="0" smtClean="0">
                <a:latin typeface="Verdana" panose="020B0604030504040204" pitchFamily="34" charset="0"/>
                <a:ea typeface="Verdana" panose="020B0604030504040204" pitchFamily="34" charset="0"/>
                <a:cs typeface="Verdana" panose="020B0604030504040204" pitchFamily="34" charset="0"/>
              </a:rPr>
              <a:t>. </a:t>
            </a:r>
            <a:r>
              <a:rPr lang="lv-LV" sz="1600" i="1" dirty="0">
                <a:solidFill>
                  <a:srgbClr val="0070C0"/>
                </a:solidFill>
                <a:latin typeface="Verdana" panose="020B0604030504040204" pitchFamily="34" charset="0"/>
                <a:ea typeface="Verdana" panose="020B0604030504040204" pitchFamily="34" charset="0"/>
                <a:cs typeface="Verdana" panose="020B0604030504040204" pitchFamily="34" charset="0"/>
              </a:rPr>
              <a:t>Pieteikumā par konta atvēršanu pamatojumā </a:t>
            </a:r>
            <a:r>
              <a:rPr lang="lv-LV" sz="1600" i="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lūdzam norādīt: </a:t>
            </a:r>
            <a:r>
              <a:rPr lang="lv-LV" sz="1600" i="1" dirty="0">
                <a:solidFill>
                  <a:srgbClr val="0070C0"/>
                </a:solidFill>
                <a:latin typeface="Verdana" panose="020B0604030504040204" pitchFamily="34" charset="0"/>
                <a:ea typeface="Verdana" panose="020B0604030504040204" pitchFamily="34" charset="0"/>
                <a:cs typeface="Verdana" panose="020B0604030504040204" pitchFamily="34" charset="0"/>
              </a:rPr>
              <a:t>Projekta “(nosaukums)”/finansējuma pārņemšanai no (nosaukums) novada pašvaldības konta (numurs)</a:t>
            </a:r>
            <a:endParaRPr lang="lv-LV" sz="1600" i="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gn="just"/>
            <a:endParaRPr lang="lv-LV" dirty="0" smtClean="0">
              <a:latin typeface="Verdana" panose="020B0604030504040204" pitchFamily="34" charset="0"/>
              <a:ea typeface="Verdana" panose="020B0604030504040204" pitchFamily="34" charset="0"/>
              <a:cs typeface="Verdana" panose="020B0604030504040204" pitchFamily="34" charset="0"/>
            </a:endParaRPr>
          </a:p>
          <a:p>
            <a:pPr algn="just"/>
            <a:r>
              <a:rPr lang="lv-LV" dirty="0" smtClean="0">
                <a:latin typeface="Verdana" panose="020B0604030504040204" pitchFamily="34" charset="0"/>
                <a:ea typeface="Verdana" panose="020B0604030504040204" pitchFamily="34" charset="0"/>
                <a:cs typeface="Verdana" panose="020B0604030504040204" pitchFamily="34" charset="0"/>
              </a:rPr>
              <a:t>Pieteikumu </a:t>
            </a:r>
            <a:r>
              <a:rPr lang="lv-LV" dirty="0">
                <a:latin typeface="Verdana" panose="020B0604030504040204" pitchFamily="34" charset="0"/>
                <a:ea typeface="Verdana" panose="020B0604030504040204" pitchFamily="34" charset="0"/>
                <a:cs typeface="Verdana" panose="020B0604030504040204" pitchFamily="34" charset="0"/>
              </a:rPr>
              <a:t>par konta slēgšanu </a:t>
            </a:r>
            <a:r>
              <a:rPr lang="lv-LV" dirty="0" smtClean="0">
                <a:latin typeface="Verdana" panose="020B0604030504040204" pitchFamily="34" charset="0"/>
                <a:ea typeface="Verdana" panose="020B0604030504040204" pitchFamily="34" charset="0"/>
                <a:cs typeface="Verdana" panose="020B0604030504040204" pitchFamily="34" charset="0"/>
              </a:rPr>
              <a:t>un atvēršanu veidlapas:</a:t>
            </a:r>
            <a:endParaRPr lang="lv-LV" dirty="0">
              <a:latin typeface="Verdana" panose="020B0604030504040204" pitchFamily="34" charset="0"/>
              <a:ea typeface="Verdana" panose="020B0604030504040204" pitchFamily="34" charset="0"/>
              <a:cs typeface="Verdana" panose="020B0604030504040204" pitchFamily="34" charset="0"/>
            </a:endParaRPr>
          </a:p>
          <a:p>
            <a:pPr algn="just"/>
            <a:r>
              <a:rPr lang="lv-LV" sz="1600" dirty="0">
                <a:latin typeface="Verdana" panose="020B0604030504040204" pitchFamily="34" charset="0"/>
                <a:ea typeface="Verdana" panose="020B0604030504040204" pitchFamily="34" charset="0"/>
                <a:cs typeface="Verdana" panose="020B0604030504040204" pitchFamily="34" charset="0"/>
              </a:rPr>
              <a:t>https://www.kase.gov.lv/pakalpojumi/konti/publiskam-personam </a:t>
            </a:r>
            <a:r>
              <a:rPr lang="lv-LV" dirty="0" smtClean="0">
                <a:latin typeface="Verdana" panose="020B0604030504040204" pitchFamily="34" charset="0"/>
                <a:ea typeface="Verdana" panose="020B0604030504040204" pitchFamily="34" charset="0"/>
                <a:cs typeface="Verdana" panose="020B0604030504040204" pitchFamily="34" charset="0"/>
              </a:rPr>
              <a:t>sadaļas </a:t>
            </a:r>
            <a:r>
              <a:rPr lang="lv-LV" dirty="0">
                <a:latin typeface="Verdana" panose="020B0604030504040204" pitchFamily="34" charset="0"/>
                <a:ea typeface="Verdana" panose="020B0604030504040204" pitchFamily="34" charset="0"/>
                <a:cs typeface="Verdana" panose="020B0604030504040204" pitchFamily="34" charset="0"/>
              </a:rPr>
              <a:t>“Slēgt</a:t>
            </a:r>
            <a:r>
              <a:rPr lang="lv-LV" dirty="0" smtClean="0">
                <a:latin typeface="Verdana" panose="020B0604030504040204" pitchFamily="34" charset="0"/>
                <a:ea typeface="Verdana" panose="020B0604030504040204" pitchFamily="34" charset="0"/>
                <a:cs typeface="Verdana" panose="020B0604030504040204" pitchFamily="34" charset="0"/>
              </a:rPr>
              <a:t>” un </a:t>
            </a:r>
            <a:r>
              <a:rPr lang="lv-LV" dirty="0">
                <a:latin typeface="Verdana" panose="020B0604030504040204" pitchFamily="34" charset="0"/>
                <a:ea typeface="Verdana" panose="020B0604030504040204" pitchFamily="34" charset="0"/>
                <a:cs typeface="Verdana" panose="020B0604030504040204" pitchFamily="34" charset="0"/>
              </a:rPr>
              <a:t>“Atvērt</a:t>
            </a:r>
            <a:r>
              <a:rPr lang="lv-LV" dirty="0" smtClean="0">
                <a:latin typeface="Verdana" panose="020B0604030504040204" pitchFamily="34" charset="0"/>
                <a:ea typeface="Verdana" panose="020B0604030504040204" pitchFamily="34" charset="0"/>
                <a:cs typeface="Verdana" panose="020B0604030504040204" pitchFamily="34" charset="0"/>
              </a:rPr>
              <a:t>”.</a:t>
            </a:r>
          </a:p>
          <a:p>
            <a:pPr algn="just"/>
            <a:endParaRPr lang="lv-LV" dirty="0">
              <a:latin typeface="Verdana" panose="020B0604030504040204" pitchFamily="34" charset="0"/>
              <a:ea typeface="Verdana" panose="020B0604030504040204" pitchFamily="34" charset="0"/>
              <a:cs typeface="Verdana" panose="020B0604030504040204" pitchFamily="34" charset="0"/>
            </a:endParaRPr>
          </a:p>
          <a:p>
            <a:pPr lvl="1" algn="just"/>
            <a:r>
              <a:rPr lang="lv-LV" dirty="0" smtClean="0">
                <a:latin typeface="Verdana" panose="020B0604030504040204" pitchFamily="34" charset="0"/>
                <a:ea typeface="Verdana" panose="020B0604030504040204" pitchFamily="34" charset="0"/>
                <a:cs typeface="Verdana" panose="020B0604030504040204" pitchFamily="34" charset="0"/>
              </a:rPr>
              <a:t>Jautājumi: </a:t>
            </a:r>
            <a:r>
              <a:rPr lang="lv-LV" dirty="0" smtClean="0">
                <a:latin typeface="Verdana" panose="020B0604030504040204" pitchFamily="34" charset="0"/>
                <a:ea typeface="Verdana" panose="020B0604030504040204" pitchFamily="34" charset="0"/>
                <a:cs typeface="Verdana" panose="020B0604030504040204" pitchFamily="34" charset="0"/>
                <a:hlinkClick r:id="rId3"/>
              </a:rPr>
              <a:t>biud@kase.gov.lv</a:t>
            </a:r>
            <a:r>
              <a:rPr lang="lv-LV" dirty="0" smtClean="0">
                <a:latin typeface="Verdana" panose="020B0604030504040204" pitchFamily="34" charset="0"/>
                <a:ea typeface="Verdana" panose="020B0604030504040204" pitchFamily="34" charset="0"/>
                <a:cs typeface="Verdana" panose="020B0604030504040204" pitchFamily="34" charset="0"/>
              </a:rPr>
              <a:t> </a:t>
            </a:r>
            <a:endParaRPr lang="lv-LV"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Email PNG"/>
          <p:cNvPicPr>
            <a:picLocks noChangeAspect="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87624" y="5733256"/>
            <a:ext cx="432048" cy="432048"/>
          </a:xfrm>
          <a:prstGeom prst="rect">
            <a:avLst/>
          </a:prstGeom>
        </p:spPr>
      </p:pic>
    </p:spTree>
    <p:extLst>
      <p:ext uri="{BB962C8B-B14F-4D97-AF65-F5344CB8AC3E}">
        <p14:creationId xmlns:p14="http://schemas.microsoft.com/office/powerpoint/2010/main" val="1128643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620688"/>
            <a:ext cx="6096000" cy="1066799"/>
          </a:xfrm>
        </p:spPr>
        <p:txBody>
          <a:bodyPr>
            <a:normAutofit/>
          </a:bodyPr>
          <a:lstStyle/>
          <a:p>
            <a:r>
              <a:rPr lang="lv-LV" sz="2200" dirty="0" smtClean="0"/>
              <a:t>Informācija </a:t>
            </a:r>
            <a:r>
              <a:rPr lang="lv-LV" sz="2200" dirty="0"/>
              <a:t>par kontiem Valsts kasē</a:t>
            </a:r>
          </a:p>
        </p:txBody>
      </p:sp>
      <p:sp>
        <p:nvSpPr>
          <p:cNvPr id="5" name="Slide Number Placeholder 4"/>
          <p:cNvSpPr>
            <a:spLocks noGrp="1"/>
          </p:cNvSpPr>
          <p:nvPr>
            <p:ph type="sldNum" sz="quarter" idx="13"/>
          </p:nvPr>
        </p:nvSpPr>
        <p:spPr>
          <a:xfrm>
            <a:off x="8484096" y="6324600"/>
            <a:ext cx="355104" cy="304800"/>
          </a:xfrm>
        </p:spPr>
        <p:txBody>
          <a:bodyPr/>
          <a:lstStyle/>
          <a:p>
            <a:pPr>
              <a:defRPr/>
            </a:pPr>
            <a:fld id="{C5533DB0-A123-4F9E-9CA9-D399BFE7B345}" type="slidenum">
              <a:rPr lang="en-US" altLang="lv-LV" smtClean="0"/>
              <a:pPr>
                <a:defRPr/>
              </a:pPr>
              <a:t>17</a:t>
            </a:fld>
            <a:endParaRPr lang="en-US" altLang="lv-LV" dirty="0"/>
          </a:p>
        </p:txBody>
      </p:sp>
      <p:sp>
        <p:nvSpPr>
          <p:cNvPr id="6" name="TextBox 5"/>
          <p:cNvSpPr txBox="1"/>
          <p:nvPr/>
        </p:nvSpPr>
        <p:spPr>
          <a:xfrm>
            <a:off x="683568" y="1687487"/>
            <a:ext cx="7800528" cy="4801314"/>
          </a:xfrm>
          <a:prstGeom prst="rect">
            <a:avLst/>
          </a:prstGeom>
          <a:noFill/>
        </p:spPr>
        <p:txBody>
          <a:bodyPr wrap="square" rtlCol="0">
            <a:spAutoFit/>
          </a:bodyPr>
          <a:lstStyle/>
          <a:p>
            <a:pPr algn="just"/>
            <a:r>
              <a:rPr lang="lv-LV" dirty="0" smtClean="0">
                <a:latin typeface="Verdana" panose="020B0604030504040204" pitchFamily="34" charset="0"/>
                <a:ea typeface="Verdana" panose="020B0604030504040204" pitchFamily="34" charset="0"/>
                <a:cs typeface="Verdana" panose="020B0604030504040204" pitchFamily="34" charset="0"/>
              </a:rPr>
              <a:t>Iegūstošā (atbildīgā) </a:t>
            </a:r>
            <a:r>
              <a:rPr lang="lv-LV" dirty="0">
                <a:latin typeface="Verdana" panose="020B0604030504040204" pitchFamily="34" charset="0"/>
                <a:ea typeface="Verdana" panose="020B0604030504040204" pitchFamily="34" charset="0"/>
                <a:cs typeface="Verdana" panose="020B0604030504040204" pitchFamily="34" charset="0"/>
              </a:rPr>
              <a:t>pašvaldība var </a:t>
            </a:r>
            <a:r>
              <a:rPr lang="lv-LV" b="1" dirty="0" smtClean="0">
                <a:latin typeface="Verdana" panose="020B0604030504040204" pitchFamily="34" charset="0"/>
                <a:ea typeface="Verdana" panose="020B0604030504040204" pitchFamily="34" charset="0"/>
                <a:cs typeface="Verdana" panose="020B0604030504040204" pitchFamily="34" charset="0"/>
              </a:rPr>
              <a:t>iesniegt* iesniegumu </a:t>
            </a:r>
            <a:r>
              <a:rPr lang="lv-LV" b="1" dirty="0">
                <a:latin typeface="Verdana" panose="020B0604030504040204" pitchFamily="34" charset="0"/>
                <a:ea typeface="Verdana" panose="020B0604030504040204" pitchFamily="34" charset="0"/>
                <a:cs typeface="Verdana" panose="020B0604030504040204" pitchFamily="34" charset="0"/>
              </a:rPr>
              <a:t>par </a:t>
            </a:r>
            <a:r>
              <a:rPr lang="lv-LV" b="1" dirty="0" smtClean="0">
                <a:latin typeface="Verdana" panose="020B0604030504040204" pitchFamily="34" charset="0"/>
                <a:ea typeface="Verdana" panose="020B0604030504040204" pitchFamily="34" charset="0"/>
                <a:cs typeface="Verdana" panose="020B0604030504040204" pitchFamily="34" charset="0"/>
              </a:rPr>
              <a:t>maksājumu, </a:t>
            </a:r>
            <a:r>
              <a:rPr lang="lv-LV" b="1" dirty="0">
                <a:latin typeface="Verdana" panose="020B0604030504040204" pitchFamily="34" charset="0"/>
                <a:ea typeface="Verdana" panose="020B0604030504040204" pitchFamily="34" charset="0"/>
                <a:cs typeface="Verdana" panose="020B0604030504040204" pitchFamily="34" charset="0"/>
              </a:rPr>
              <a:t>kuros saņēmēja konts norādīts slēgtais apvienojamās pašvaldības konts, novirzīšanu </a:t>
            </a:r>
            <a:r>
              <a:rPr lang="lv-LV" dirty="0">
                <a:latin typeface="Verdana" panose="020B0604030504040204" pitchFamily="34" charset="0"/>
                <a:ea typeface="Verdana" panose="020B0604030504040204" pitchFamily="34" charset="0"/>
                <a:cs typeface="Verdana" panose="020B0604030504040204" pitchFamily="34" charset="0"/>
              </a:rPr>
              <a:t>(līdz šī gada beigām) uz </a:t>
            </a:r>
            <a:r>
              <a:rPr lang="lv-LV" dirty="0" smtClean="0">
                <a:latin typeface="Verdana" panose="020B0604030504040204" pitchFamily="34" charset="0"/>
                <a:ea typeface="Verdana" panose="020B0604030504040204" pitchFamily="34" charset="0"/>
                <a:cs typeface="Verdana" panose="020B0604030504040204" pitchFamily="34" charset="0"/>
              </a:rPr>
              <a:t>iegūstošās (atbildīgās) </a:t>
            </a:r>
            <a:r>
              <a:rPr lang="lv-LV" dirty="0">
                <a:latin typeface="Verdana" panose="020B0604030504040204" pitchFamily="34" charset="0"/>
                <a:ea typeface="Verdana" panose="020B0604030504040204" pitchFamily="34" charset="0"/>
                <a:cs typeface="Verdana" panose="020B0604030504040204" pitchFamily="34" charset="0"/>
              </a:rPr>
              <a:t>pašvaldības </a:t>
            </a:r>
            <a:r>
              <a:rPr lang="lv-LV" dirty="0" smtClean="0">
                <a:latin typeface="Verdana" panose="020B0604030504040204" pitchFamily="34" charset="0"/>
                <a:ea typeface="Verdana" panose="020B0604030504040204" pitchFamily="34" charset="0"/>
                <a:cs typeface="Verdana" panose="020B0604030504040204" pitchFamily="34" charset="0"/>
              </a:rPr>
              <a:t>kontu Valsts kasē. </a:t>
            </a:r>
          </a:p>
          <a:p>
            <a:pPr algn="just"/>
            <a:r>
              <a:rPr lang="lv-LV" sz="1600" i="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Šāda </a:t>
            </a:r>
            <a:r>
              <a:rPr lang="lv-LV" sz="1600" i="1" dirty="0">
                <a:solidFill>
                  <a:srgbClr val="0070C0"/>
                </a:solidFill>
                <a:latin typeface="Verdana" panose="020B0604030504040204" pitchFamily="34" charset="0"/>
                <a:ea typeface="Verdana" panose="020B0604030504040204" pitchFamily="34" charset="0"/>
                <a:cs typeface="Verdana" panose="020B0604030504040204" pitchFamily="34" charset="0"/>
              </a:rPr>
              <a:t>iespēja tiks nodrošināta, lai atvieglotu pārejas procesu un izmantojama gadījumos, kad ir neiespējami vai sarežģīti apzināt visus sadarbības partnerus, kas </a:t>
            </a:r>
            <a:r>
              <a:rPr lang="lv-LV" sz="1600" b="1" i="1" u="sng" dirty="0" smtClean="0">
                <a:solidFill>
                  <a:srgbClr val="0070C0"/>
                </a:solidFill>
                <a:latin typeface="Verdana" panose="020B0604030504040204" pitchFamily="34" charset="0"/>
                <a:ea typeface="Verdana" panose="020B0604030504040204" pitchFamily="34" charset="0"/>
                <a:cs typeface="Verdana" panose="020B0604030504040204" pitchFamily="34" charset="0"/>
              </a:rPr>
              <a:t>no kredītiestādēm </a:t>
            </a:r>
            <a:r>
              <a:rPr lang="lv-LV" sz="1600" i="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veic </a:t>
            </a:r>
            <a:r>
              <a:rPr lang="lv-LV" sz="1600" i="1" dirty="0">
                <a:solidFill>
                  <a:srgbClr val="0070C0"/>
                </a:solidFill>
                <a:latin typeface="Verdana" panose="020B0604030504040204" pitchFamily="34" charset="0"/>
                <a:ea typeface="Verdana" panose="020B0604030504040204" pitchFamily="34" charset="0"/>
                <a:cs typeface="Verdana" panose="020B0604030504040204" pitchFamily="34" charset="0"/>
              </a:rPr>
              <a:t>maksājumus uz pašreizējiem </a:t>
            </a:r>
            <a:r>
              <a:rPr lang="lv-LV" sz="1600" i="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pašvaldību kontiem Valsts kasē, </a:t>
            </a:r>
            <a:r>
              <a:rPr lang="lv-LV" sz="1600" i="1" dirty="0">
                <a:solidFill>
                  <a:srgbClr val="0070C0"/>
                </a:solidFill>
                <a:latin typeface="Verdana" panose="020B0604030504040204" pitchFamily="34" charset="0"/>
                <a:ea typeface="Verdana" panose="020B0604030504040204" pitchFamily="34" charset="0"/>
                <a:cs typeface="Verdana" panose="020B0604030504040204" pitchFamily="34" charset="0"/>
              </a:rPr>
              <a:t>un informēt tos par jaunajiem norēķinu rekvizītiem</a:t>
            </a:r>
            <a:r>
              <a:rPr lang="lv-LV" sz="1600" i="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t>
            </a:r>
          </a:p>
          <a:p>
            <a:pPr algn="just"/>
            <a:endParaRPr lang="lv-LV" dirty="0" smtClean="0">
              <a:latin typeface="Verdana" panose="020B0604030504040204" pitchFamily="34" charset="0"/>
              <a:ea typeface="Verdana" panose="020B0604030504040204" pitchFamily="34" charset="0"/>
              <a:cs typeface="Verdana" panose="020B0604030504040204" pitchFamily="34" charset="0"/>
            </a:endParaRPr>
          </a:p>
          <a:p>
            <a:pPr algn="just"/>
            <a:r>
              <a:rPr lang="lv-LV" dirty="0" smtClean="0">
                <a:latin typeface="Verdana" panose="020B0604030504040204" pitchFamily="34" charset="0"/>
                <a:ea typeface="Verdana" panose="020B0604030504040204" pitchFamily="34" charset="0"/>
                <a:cs typeface="Verdana" panose="020B0604030504040204" pitchFamily="34" charset="0"/>
              </a:rPr>
              <a:t>Apvienojamo un iegūstošo pašvaldību </a:t>
            </a:r>
            <a:r>
              <a:rPr lang="lv-LV" b="1" u="sng" dirty="0">
                <a:latin typeface="Verdana" panose="020B0604030504040204" pitchFamily="34" charset="0"/>
                <a:ea typeface="Verdana" panose="020B0604030504040204" pitchFamily="34" charset="0"/>
                <a:cs typeface="Verdana" panose="020B0604030504040204" pitchFamily="34" charset="0"/>
              </a:rPr>
              <a:t>iestāžu</a:t>
            </a:r>
            <a:r>
              <a:rPr lang="lv-LV" b="1" dirty="0">
                <a:latin typeface="Verdana" panose="020B0604030504040204" pitchFamily="34" charset="0"/>
                <a:ea typeface="Verdana" panose="020B0604030504040204" pitchFamily="34" charset="0"/>
                <a:cs typeface="Verdana" panose="020B0604030504040204" pitchFamily="34" charset="0"/>
              </a:rPr>
              <a:t> konti netiek bloķēti</a:t>
            </a:r>
            <a:r>
              <a:rPr lang="lv-LV" dirty="0">
                <a:latin typeface="Verdana" panose="020B0604030504040204" pitchFamily="34" charset="0"/>
                <a:ea typeface="Verdana" panose="020B0604030504040204" pitchFamily="34" charset="0"/>
                <a:cs typeface="Verdana" panose="020B0604030504040204" pitchFamily="34" charset="0"/>
              </a:rPr>
              <a:t>. Ja pēc 01.07.2021. tiek pieņemts lēmums par </a:t>
            </a:r>
            <a:r>
              <a:rPr lang="lv-LV" dirty="0" smtClean="0">
                <a:latin typeface="Verdana" panose="020B0604030504040204" pitchFamily="34" charset="0"/>
                <a:ea typeface="Verdana" panose="020B0604030504040204" pitchFamily="34" charset="0"/>
                <a:cs typeface="Verdana" panose="020B0604030504040204" pitchFamily="34" charset="0"/>
              </a:rPr>
              <a:t>iestādes apvienošanu vai </a:t>
            </a:r>
            <a:r>
              <a:rPr lang="lv-LV" dirty="0">
                <a:latin typeface="Verdana" panose="020B0604030504040204" pitchFamily="34" charset="0"/>
                <a:ea typeface="Verdana" panose="020B0604030504040204" pitchFamily="34" charset="0"/>
                <a:cs typeface="Verdana" panose="020B0604030504040204" pitchFamily="34" charset="0"/>
              </a:rPr>
              <a:t>likvidāciju, jāveic iestādes profila rediģēšana UR PPIS, kā </a:t>
            </a:r>
            <a:r>
              <a:rPr lang="lv-LV" dirty="0" smtClean="0">
                <a:latin typeface="Verdana" panose="020B0604030504040204" pitchFamily="34" charset="0"/>
                <a:ea typeface="Verdana" panose="020B0604030504040204" pitchFamily="34" charset="0"/>
                <a:cs typeface="Verdana" panose="020B0604030504040204" pitchFamily="34" charset="0"/>
              </a:rPr>
              <a:t>arī jānokārto visas maksājumu pakalpojumu saistības ar Valsts kasi.</a:t>
            </a:r>
          </a:p>
          <a:p>
            <a:pPr algn="just"/>
            <a:endParaRPr lang="lv-LV" dirty="0" smtClean="0">
              <a:latin typeface="Verdana" panose="020B0604030504040204" pitchFamily="34" charset="0"/>
              <a:ea typeface="Verdana" panose="020B0604030504040204" pitchFamily="34" charset="0"/>
              <a:cs typeface="Verdana" panose="020B0604030504040204" pitchFamily="34" charset="0"/>
            </a:endParaRPr>
          </a:p>
          <a:p>
            <a:pPr algn="just"/>
            <a:r>
              <a:rPr lang="lv-LV" sz="1400" dirty="0" smtClean="0">
                <a:latin typeface="Verdana" panose="020B0604030504040204" pitchFamily="34" charset="0"/>
                <a:ea typeface="Verdana" panose="020B0604030504040204" pitchFamily="34" charset="0"/>
                <a:cs typeface="Verdana" panose="020B0604030504040204" pitchFamily="34" charset="0"/>
              </a:rPr>
              <a:t>   *          </a:t>
            </a:r>
            <a:r>
              <a:rPr lang="lv-LV" sz="1500" dirty="0" smtClean="0">
                <a:latin typeface="Verdana" panose="020B0604030504040204" pitchFamily="34" charset="0"/>
                <a:ea typeface="Verdana" panose="020B0604030504040204" pitchFamily="34" charset="0"/>
                <a:cs typeface="Verdana" panose="020B0604030504040204" pitchFamily="34" charset="0"/>
              </a:rPr>
              <a:t>Valsts kases Norēķinu departamentam : </a:t>
            </a:r>
            <a:r>
              <a:rPr lang="lv-LV" sz="1500" dirty="0" smtClean="0">
                <a:latin typeface="Verdana" panose="020B0604030504040204" pitchFamily="34" charset="0"/>
                <a:ea typeface="Verdana" panose="020B0604030504040204" pitchFamily="34" charset="0"/>
                <a:cs typeface="Verdana" panose="020B0604030504040204" pitchFamily="34" charset="0"/>
                <a:hlinkClick r:id="rId3"/>
              </a:rPr>
              <a:t>ND@kase.gov.lv</a:t>
            </a:r>
            <a:endParaRPr lang="lv-LV" sz="15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lv-LV" sz="14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Email PNG"/>
          <p:cNvPicPr>
            <a:picLocks noChangeAspect="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205136" y="5903703"/>
            <a:ext cx="432048" cy="432048"/>
          </a:xfrm>
          <a:prstGeom prst="rect">
            <a:avLst/>
          </a:prstGeom>
        </p:spPr>
      </p:pic>
    </p:spTree>
    <p:extLst>
      <p:ext uri="{BB962C8B-B14F-4D97-AF65-F5344CB8AC3E}">
        <p14:creationId xmlns:p14="http://schemas.microsoft.com/office/powerpoint/2010/main" val="288783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3"/>
          </p:nvPr>
        </p:nvSpPr>
        <p:spPr>
          <a:xfrm>
            <a:off x="8534400" y="6324600"/>
            <a:ext cx="358080" cy="304800"/>
          </a:xfrm>
        </p:spPr>
        <p:txBody>
          <a:bodyPr/>
          <a:lstStyle/>
          <a:p>
            <a:pPr>
              <a:defRPr/>
            </a:pPr>
            <a:fld id="{F49A84FF-002A-4AE0-AB2D-6781E4315FEB}" type="slidenum">
              <a:rPr lang="en-US" altLang="lv-LV"/>
              <a:pPr>
                <a:defRPr/>
              </a:pPr>
              <a:t>18</a:t>
            </a:fld>
            <a:endParaRPr lang="en-US" altLang="lv-LV" dirty="0"/>
          </a:p>
        </p:txBody>
      </p:sp>
      <p:sp>
        <p:nvSpPr>
          <p:cNvPr id="5" name="TextBox 4"/>
          <p:cNvSpPr txBox="1"/>
          <p:nvPr/>
        </p:nvSpPr>
        <p:spPr>
          <a:xfrm>
            <a:off x="1960476" y="404664"/>
            <a:ext cx="5832648" cy="769441"/>
          </a:xfrm>
          <a:prstGeom prst="rect">
            <a:avLst/>
          </a:prstGeom>
        </p:spPr>
        <p:txBody>
          <a:bodyPr wrap="square" rtlCol="0">
            <a:spAutoFit/>
          </a:bodyPr>
          <a:lstStyle/>
          <a:p>
            <a:pPr algn="ctr"/>
            <a:r>
              <a:rPr lang="lv-LV" sz="2200" b="1" dirty="0">
                <a:latin typeface="Verdana" panose="020B0604030504040204" pitchFamily="34" charset="0"/>
                <a:ea typeface="Verdana" panose="020B0604030504040204" pitchFamily="34" charset="0"/>
                <a:cs typeface="Verdana" panose="020B0604030504040204" pitchFamily="34" charset="0"/>
              </a:rPr>
              <a:t>Grāmatvedības uzskaite un pārskati Valsts kasei</a:t>
            </a:r>
          </a:p>
        </p:txBody>
      </p:sp>
      <p:sp>
        <p:nvSpPr>
          <p:cNvPr id="6" name="TextBox 5"/>
          <p:cNvSpPr txBox="1"/>
          <p:nvPr/>
        </p:nvSpPr>
        <p:spPr>
          <a:xfrm>
            <a:off x="1247608" y="1628800"/>
            <a:ext cx="7258384" cy="3477875"/>
          </a:xfrm>
          <a:prstGeom prst="rect">
            <a:avLst/>
          </a:prstGeom>
        </p:spPr>
        <p:txBody>
          <a:bodyPr rtlCol="0">
            <a:spAutoFit/>
          </a:bodyPr>
          <a:lstStyle/>
          <a:p>
            <a:pPr algn="just"/>
            <a:r>
              <a:rPr lang="lv-LV" sz="2000" dirty="0">
                <a:latin typeface="Verdana"/>
                <a:cs typeface="Times New Roman"/>
              </a:rPr>
              <a:t>Vadlīnijas pārskatu sagatavošanai administratīvi teritoriālās reformas ietvaros pieejamas Valsts kases mājas lapā, sadaļā Metodika-&gt; Rokasgrāmatas un Vadlīnijas -&gt; Vadlīnijas (</a:t>
            </a:r>
            <a:r>
              <a:rPr lang="lv-LV" sz="2000" dirty="0">
                <a:latin typeface="Verdana"/>
                <a:cs typeface="Times New Roman"/>
                <a:hlinkClick r:id="rId3"/>
              </a:rPr>
              <a:t>https://ej.uz/xkeh</a:t>
            </a:r>
            <a:r>
              <a:rPr lang="lv-LV" sz="2000" dirty="0">
                <a:latin typeface="Verdana"/>
                <a:cs typeface="Times New Roman"/>
              </a:rPr>
              <a:t>)</a:t>
            </a:r>
          </a:p>
          <a:p>
            <a:pPr algn="just"/>
            <a:endParaRPr lang="lv-LV" sz="2000" dirty="0">
              <a:latin typeface="Times New Roman"/>
              <a:cs typeface="Times New Roman"/>
            </a:endParaRPr>
          </a:p>
          <a:p>
            <a:pPr algn="just"/>
            <a:endParaRPr lang="lv-LV" sz="2000" dirty="0">
              <a:latin typeface="Times New Roman"/>
              <a:cs typeface="Times New Roman"/>
            </a:endParaRPr>
          </a:p>
          <a:p>
            <a:pPr algn="just"/>
            <a:endParaRPr lang="lv-LV" sz="2000" dirty="0">
              <a:latin typeface="Times New Roman"/>
              <a:cs typeface="Times New Roman"/>
            </a:endParaRPr>
          </a:p>
          <a:p>
            <a:pPr algn="just"/>
            <a:r>
              <a:rPr lang="lv-LV" sz="2000" dirty="0">
                <a:latin typeface="Verdana"/>
                <a:cs typeface="Times New Roman"/>
              </a:rPr>
              <a:t>Jau notiek individuālas konsultācijas ar pašvaldībām</a:t>
            </a:r>
          </a:p>
          <a:p>
            <a:pPr algn="just"/>
            <a:r>
              <a:rPr lang="lv-LV" sz="2000" dirty="0">
                <a:latin typeface="Verdana"/>
                <a:cs typeface="Times New Roman"/>
              </a:rPr>
              <a:t>Pieteikties uz konsultāciju var zvanot vai rakstot Pārskatu departamenta vecākai ekspertei Dairai Ozoliņai, tel. 67094399; </a:t>
            </a:r>
            <a:r>
              <a:rPr lang="lv-LV" sz="2000" dirty="0" smtClean="0">
                <a:latin typeface="Verdana"/>
                <a:cs typeface="Times New Roman"/>
              </a:rPr>
              <a:t>daira.ozolina@kase.gov.lv.</a:t>
            </a:r>
            <a:endParaRPr lang="lv-LV" dirty="0"/>
          </a:p>
        </p:txBody>
      </p:sp>
    </p:spTree>
    <p:extLst>
      <p:ext uri="{BB962C8B-B14F-4D97-AF65-F5344CB8AC3E}">
        <p14:creationId xmlns:p14="http://schemas.microsoft.com/office/powerpoint/2010/main" val="3768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17004"/>
            <a:ext cx="6096000" cy="1036642"/>
          </a:xfrm>
        </p:spPr>
        <p:txBody>
          <a:bodyPr/>
          <a:lstStyle/>
          <a:p>
            <a:r>
              <a:rPr lang="lv-LV" dirty="0" smtClean="0"/>
              <a:t>Lietotie termini:</a:t>
            </a:r>
            <a:endParaRPr lang="lv-LV" dirty="0"/>
          </a:p>
        </p:txBody>
      </p:sp>
      <p:sp>
        <p:nvSpPr>
          <p:cNvPr id="3" name="Content Placeholder 2"/>
          <p:cNvSpPr>
            <a:spLocks noGrp="1"/>
          </p:cNvSpPr>
          <p:nvPr>
            <p:ph idx="1"/>
          </p:nvPr>
        </p:nvSpPr>
        <p:spPr>
          <a:xfrm>
            <a:off x="1524000" y="1484784"/>
            <a:ext cx="7010400" cy="4373573"/>
          </a:xfrm>
        </p:spPr>
        <p:txBody>
          <a:bodyPr/>
          <a:lstStyle/>
          <a:p>
            <a:pPr algn="just"/>
            <a:r>
              <a:rPr lang="lv-LV" b="1" dirty="0" smtClean="0"/>
              <a:t>reorganizējamā </a:t>
            </a:r>
            <a:r>
              <a:rPr lang="lv-LV" dirty="0" smtClean="0"/>
              <a:t>vai</a:t>
            </a:r>
            <a:r>
              <a:rPr lang="lv-LV" b="1" dirty="0" smtClean="0"/>
              <a:t> apvienojamā </a:t>
            </a:r>
            <a:r>
              <a:rPr lang="lv-LV" b="1" dirty="0"/>
              <a:t>pašvaldība </a:t>
            </a:r>
            <a:r>
              <a:rPr lang="lv-LV" dirty="0" smtClean="0"/>
              <a:t>–pašvaldība</a:t>
            </a:r>
            <a:r>
              <a:rPr lang="lv-LV" dirty="0"/>
              <a:t>, kas pēc administratīvo teritoriju robežu </a:t>
            </a:r>
            <a:r>
              <a:rPr lang="lv-LV" dirty="0" smtClean="0"/>
              <a:t> grozīšanas </a:t>
            </a:r>
            <a:r>
              <a:rPr lang="lv-LV" dirty="0"/>
              <a:t>vai sadalīšanas </a:t>
            </a:r>
            <a:r>
              <a:rPr lang="lv-LV" b="1" dirty="0"/>
              <a:t>nodod</a:t>
            </a:r>
            <a:r>
              <a:rPr lang="lv-LV" dirty="0"/>
              <a:t> tai piekrītošās institūcijas, finanses, mantu, tiesības un saistības iegūstošajai pašvaldībai</a:t>
            </a:r>
          </a:p>
          <a:p>
            <a:pPr algn="just"/>
            <a:endParaRPr lang="lv-LV" b="1" dirty="0" smtClean="0"/>
          </a:p>
          <a:p>
            <a:pPr algn="just"/>
            <a:r>
              <a:rPr lang="lv-LV" b="1" dirty="0" smtClean="0"/>
              <a:t>iegūstošā </a:t>
            </a:r>
            <a:r>
              <a:rPr lang="lv-LV" b="1" dirty="0"/>
              <a:t>pašvaldība </a:t>
            </a:r>
            <a:r>
              <a:rPr lang="lv-LV" dirty="0"/>
              <a:t>– pašvaldība, kas pēc administratīvo teritoriju </a:t>
            </a:r>
            <a:r>
              <a:rPr lang="lv-LV" dirty="0" smtClean="0"/>
              <a:t>robežu grozīšanas </a:t>
            </a:r>
            <a:r>
              <a:rPr lang="lv-LV" dirty="0"/>
              <a:t>vai sadalīšanas </a:t>
            </a:r>
            <a:r>
              <a:rPr lang="lv-LV" b="1" dirty="0"/>
              <a:t>pārņem</a:t>
            </a:r>
            <a:r>
              <a:rPr lang="lv-LV" dirty="0"/>
              <a:t> tai piekrītošās reorganizējamās pašvaldības institūcijas, finanses, mantu, tiesības un </a:t>
            </a:r>
            <a:r>
              <a:rPr lang="lv-LV" dirty="0" smtClean="0"/>
              <a:t>saistības</a:t>
            </a:r>
          </a:p>
          <a:p>
            <a:pPr algn="just"/>
            <a:endParaRPr lang="lv-LV" b="1" dirty="0" smtClean="0">
              <a:solidFill>
                <a:srgbClr val="00B050"/>
              </a:solidFill>
            </a:endParaRPr>
          </a:p>
          <a:p>
            <a:endParaRPr lang="lv-LV" dirty="0"/>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2</a:t>
            </a:fld>
            <a:endParaRPr lang="en-US" altLang="lv-LV" dirty="0"/>
          </a:p>
        </p:txBody>
      </p:sp>
    </p:spTree>
    <p:extLst>
      <p:ext uri="{BB962C8B-B14F-4D97-AF65-F5344CB8AC3E}">
        <p14:creationId xmlns:p14="http://schemas.microsoft.com/office/powerpoint/2010/main" val="171337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81000"/>
            <a:ext cx="6563072" cy="1036642"/>
          </a:xfrm>
        </p:spPr>
        <p:txBody>
          <a:bodyPr/>
          <a:lstStyle/>
          <a:p>
            <a:r>
              <a:rPr lang="lv-LV" dirty="0" smtClean="0"/>
              <a:t>Norēķini ar pašvaldībām</a:t>
            </a:r>
            <a:br>
              <a:rPr lang="lv-LV" dirty="0" smtClean="0"/>
            </a:br>
            <a:r>
              <a:rPr lang="lv-LV" sz="2000" dirty="0" smtClean="0"/>
              <a:t>Līdz 2021.gada 30.jūnijam</a:t>
            </a:r>
            <a:endParaRPr lang="lv-LV" sz="2000" dirty="0"/>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3</a:t>
            </a:fld>
            <a:endParaRPr lang="en-US" altLang="lv-LV"/>
          </a:p>
        </p:txBody>
      </p:sp>
      <p:sp>
        <p:nvSpPr>
          <p:cNvPr id="3" name="Content Placeholder 2"/>
          <p:cNvSpPr>
            <a:spLocks noGrp="1"/>
          </p:cNvSpPr>
          <p:nvPr>
            <p:ph idx="1"/>
          </p:nvPr>
        </p:nvSpPr>
        <p:spPr>
          <a:xfrm>
            <a:off x="755576" y="1556618"/>
            <a:ext cx="7931224" cy="4641389"/>
          </a:xfrm>
        </p:spPr>
        <p:txBody>
          <a:bodyPr/>
          <a:lstStyle/>
          <a:p>
            <a:pPr algn="just"/>
            <a:r>
              <a:rPr lang="lv-LV" dirty="0" smtClean="0"/>
              <a:t>Pēdējie sadales maksājumi pirms </a:t>
            </a:r>
            <a:r>
              <a:rPr lang="lv-LV" dirty="0"/>
              <a:t>administratīvo teritoriju reformas no Valsts kases pašvaldību k</a:t>
            </a:r>
            <a:r>
              <a:rPr lang="lv-LV" dirty="0" smtClean="0"/>
              <a:t>ontos tiks ieskaitīti:</a:t>
            </a:r>
          </a:p>
          <a:p>
            <a:pPr marL="457200" indent="-457200">
              <a:buAutoNum type="arabicParenR"/>
            </a:pPr>
            <a:r>
              <a:rPr lang="lv-LV" dirty="0" smtClean="0"/>
              <a:t>Iedzīvotāju ienākuma nodoklis – 30.jūnijā;</a:t>
            </a:r>
          </a:p>
          <a:p>
            <a:pPr marL="457200" indent="-457200">
              <a:buAutoNum type="arabicParenR"/>
            </a:pPr>
            <a:r>
              <a:rPr lang="lv-LV" dirty="0" smtClean="0"/>
              <a:t>PFIF dotācija – 30.jūnijā;</a:t>
            </a:r>
          </a:p>
          <a:p>
            <a:pPr marL="457200" indent="-457200" algn="just">
              <a:buAutoNum type="arabicParenR"/>
            </a:pPr>
            <a:r>
              <a:rPr lang="lv-LV" dirty="0"/>
              <a:t>valsts budžeta </a:t>
            </a:r>
            <a:r>
              <a:rPr lang="lv-LV" dirty="0" smtClean="0"/>
              <a:t>dotācija </a:t>
            </a:r>
            <a:r>
              <a:rPr lang="lv-LV" dirty="0"/>
              <a:t>par sociālās aprūpes iestādēs </a:t>
            </a:r>
            <a:r>
              <a:rPr lang="lv-LV" dirty="0" smtClean="0"/>
              <a:t>ievietotām personām – 15.jūnijā.</a:t>
            </a:r>
          </a:p>
          <a:p>
            <a:pPr marL="457200" indent="-457200">
              <a:buAutoNum type="arabicParenR"/>
            </a:pPr>
            <a:endParaRPr lang="lv-LV" dirty="0"/>
          </a:p>
          <a:p>
            <a:pPr algn="just"/>
            <a:r>
              <a:rPr lang="lv-LV" dirty="0" smtClean="0"/>
              <a:t>Informācija par norēķiniem ar pašvaldībām par periodu no 2021.gada 1.janvāra līdz 2021.gada 30.jūnijam tiks publicēta Valsts kases tīmekļa vietnē </a:t>
            </a:r>
            <a:r>
              <a:rPr lang="en-GB" dirty="0">
                <a:hlinkClick r:id="rId3"/>
              </a:rPr>
              <a:t>https://</a:t>
            </a:r>
            <a:r>
              <a:rPr lang="en-GB" dirty="0" smtClean="0">
                <a:hlinkClick r:id="rId3"/>
              </a:rPr>
              <a:t>www.kase.gov.lv</a:t>
            </a:r>
            <a:r>
              <a:rPr lang="lv-LV" dirty="0" smtClean="0"/>
              <a:t> sadaļā «Norēķini ar pašvaldībām» 30.jūnijā līdz darba dienas beigām.</a:t>
            </a:r>
          </a:p>
          <a:p>
            <a:pPr marL="457200" indent="-457200">
              <a:buAutoNum type="arabicParenR"/>
            </a:pPr>
            <a:endParaRPr lang="lv-LV" dirty="0"/>
          </a:p>
        </p:txBody>
      </p:sp>
    </p:spTree>
    <p:extLst>
      <p:ext uri="{BB962C8B-B14F-4D97-AF65-F5344CB8AC3E}">
        <p14:creationId xmlns:p14="http://schemas.microsoft.com/office/powerpoint/2010/main" val="1951336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81000"/>
            <a:ext cx="6563072" cy="1036642"/>
          </a:xfrm>
        </p:spPr>
        <p:txBody>
          <a:bodyPr/>
          <a:lstStyle/>
          <a:p>
            <a:r>
              <a:rPr lang="lv-LV" dirty="0" smtClean="0"/>
              <a:t>Norēķini ar pašvaldībām</a:t>
            </a:r>
            <a:br>
              <a:rPr lang="lv-LV" dirty="0" smtClean="0"/>
            </a:br>
            <a:r>
              <a:rPr lang="lv-LV" sz="2000" dirty="0" smtClean="0"/>
              <a:t>No 2021.gada 1.jūlija</a:t>
            </a:r>
            <a:endParaRPr lang="lv-LV" sz="2000" dirty="0"/>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4</a:t>
            </a:fld>
            <a:endParaRPr lang="en-US" altLang="lv-LV"/>
          </a:p>
        </p:txBody>
      </p:sp>
      <p:sp>
        <p:nvSpPr>
          <p:cNvPr id="3" name="Content Placeholder 2"/>
          <p:cNvSpPr>
            <a:spLocks noGrp="1"/>
          </p:cNvSpPr>
          <p:nvPr>
            <p:ph idx="1"/>
          </p:nvPr>
        </p:nvSpPr>
        <p:spPr>
          <a:xfrm>
            <a:off x="755576" y="1556618"/>
            <a:ext cx="7931224" cy="4641389"/>
          </a:xfrm>
        </p:spPr>
        <p:txBody>
          <a:bodyPr/>
          <a:lstStyle/>
          <a:p>
            <a:pPr algn="just"/>
            <a:r>
              <a:rPr lang="lv-LV" b="1" dirty="0" smtClean="0"/>
              <a:t>Iegūstošai</a:t>
            </a:r>
            <a:r>
              <a:rPr lang="lv-LV" dirty="0" smtClean="0"/>
              <a:t> pašvaldībai </a:t>
            </a:r>
            <a:r>
              <a:rPr lang="lv-LV" dirty="0"/>
              <a:t>līdz </a:t>
            </a:r>
            <a:r>
              <a:rPr lang="lv-LV" b="1" dirty="0"/>
              <a:t>2021. gada 5. jūlijam </a:t>
            </a:r>
            <a:r>
              <a:rPr lang="lv-LV" dirty="0" smtClean="0"/>
              <a:t>jāpaziņo* </a:t>
            </a:r>
            <a:r>
              <a:rPr lang="lv-LV" dirty="0"/>
              <a:t>Valsts kasei </a:t>
            </a:r>
            <a:r>
              <a:rPr lang="lv-LV" dirty="0" smtClean="0"/>
              <a:t>kontus, </a:t>
            </a:r>
            <a:r>
              <a:rPr lang="lv-LV" dirty="0"/>
              <a:t>uz </a:t>
            </a:r>
            <a:r>
              <a:rPr lang="lv-LV" dirty="0" smtClean="0"/>
              <a:t>kuriem pārskaitīt IIN nodokļa maksājumus, </a:t>
            </a:r>
            <a:r>
              <a:rPr lang="lv-LV" dirty="0"/>
              <a:t>dotāciju no izlīdzināšanas </a:t>
            </a:r>
            <a:r>
              <a:rPr lang="lv-LV" dirty="0" smtClean="0"/>
              <a:t>fonda un </a:t>
            </a:r>
            <a:r>
              <a:rPr lang="lv-LV" dirty="0"/>
              <a:t>valsts budžeta dotāciju par sociālās aprūpes iestādēs ievietotām personām, </a:t>
            </a:r>
            <a:r>
              <a:rPr lang="lv-LV" dirty="0" smtClean="0"/>
              <a:t>sākot ar 2021. gada otro pusgadu.</a:t>
            </a:r>
            <a:endParaRPr lang="lv-LV" dirty="0"/>
          </a:p>
          <a:p>
            <a:pPr algn="just"/>
            <a:endParaRPr lang="lv-LV" dirty="0" smtClean="0"/>
          </a:p>
          <a:p>
            <a:pPr algn="just"/>
            <a:r>
              <a:rPr lang="lv-LV" dirty="0"/>
              <a:t>Valsts kase 2021. gada otrajā pusgadā </a:t>
            </a:r>
            <a:r>
              <a:rPr lang="lv-LV" dirty="0" smtClean="0"/>
              <a:t>IIN nodokļa </a:t>
            </a:r>
            <a:r>
              <a:rPr lang="lv-LV" dirty="0"/>
              <a:t>pārskaitījumus uz pašvaldību norēķinu kontiem </a:t>
            </a:r>
            <a:r>
              <a:rPr lang="lv-LV" dirty="0" smtClean="0"/>
              <a:t>sāk </a:t>
            </a:r>
            <a:r>
              <a:rPr lang="lv-LV" dirty="0"/>
              <a:t>ne vēlāk kā </a:t>
            </a:r>
            <a:r>
              <a:rPr lang="lv-LV" b="1" dirty="0"/>
              <a:t>2021. gada 7. jūlijā</a:t>
            </a:r>
            <a:r>
              <a:rPr lang="lv-LV" dirty="0" smtClean="0"/>
              <a:t>.</a:t>
            </a:r>
          </a:p>
          <a:p>
            <a:pPr algn="just"/>
            <a:endParaRPr lang="lv-LV" dirty="0" smtClean="0"/>
          </a:p>
          <a:p>
            <a:pPr algn="just"/>
            <a:r>
              <a:rPr lang="lv-LV" sz="1600" dirty="0" smtClean="0"/>
              <a:t>*</a:t>
            </a:r>
            <a:r>
              <a:rPr lang="lv-LV" sz="1600" dirty="0"/>
              <a:t>Valsts kases tīmekļa vietnē </a:t>
            </a:r>
            <a:r>
              <a:rPr lang="en-GB" sz="1600" dirty="0">
                <a:hlinkClick r:id="rId3"/>
              </a:rPr>
              <a:t>https://www.kase.gov.lv</a:t>
            </a:r>
            <a:r>
              <a:rPr lang="lv-LV" sz="1600" dirty="0"/>
              <a:t> sadaļā «Norēķini ar pašvaldībām» </a:t>
            </a:r>
            <a:r>
              <a:rPr lang="lv-LV" sz="1600" dirty="0" smtClean="0"/>
              <a:t>ir </a:t>
            </a:r>
            <a:r>
              <a:rPr lang="lv-LV" sz="1600" dirty="0"/>
              <a:t>pieejama kontu paziņojuma </a:t>
            </a:r>
            <a:r>
              <a:rPr lang="lv-LV" sz="1600" dirty="0" smtClean="0"/>
              <a:t>veidlapa: </a:t>
            </a:r>
            <a:r>
              <a:rPr lang="lv-LV" sz="1600" dirty="0">
                <a:hlinkClick r:id="rId4"/>
              </a:rPr>
              <a:t>«Paziņojums par konta numuru maksājumu saņemšanai no Valsts kases sadales kontiem</a:t>
            </a:r>
            <a:r>
              <a:rPr lang="lv-LV" sz="1600" dirty="0"/>
              <a:t>».</a:t>
            </a:r>
          </a:p>
          <a:p>
            <a:pPr algn="just"/>
            <a:endParaRPr lang="lv-LV" dirty="0" smtClean="0"/>
          </a:p>
        </p:txBody>
      </p:sp>
    </p:spTree>
    <p:extLst>
      <p:ext uri="{BB962C8B-B14F-4D97-AF65-F5344CB8AC3E}">
        <p14:creationId xmlns:p14="http://schemas.microsoft.com/office/powerpoint/2010/main" val="2515854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81000"/>
            <a:ext cx="6563072" cy="1036642"/>
          </a:xfrm>
        </p:spPr>
        <p:txBody>
          <a:bodyPr/>
          <a:lstStyle/>
          <a:p>
            <a:r>
              <a:rPr lang="lv-LV" dirty="0" smtClean="0"/>
              <a:t>Norēķini par aizdevumiem</a:t>
            </a:r>
            <a:endParaRPr lang="lv-LV" dirty="0"/>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5</a:t>
            </a:fld>
            <a:endParaRPr lang="en-US" altLang="lv-LV"/>
          </a:p>
        </p:txBody>
      </p:sp>
      <p:sp>
        <p:nvSpPr>
          <p:cNvPr id="3" name="Content Placeholder 2"/>
          <p:cNvSpPr>
            <a:spLocks noGrp="1"/>
          </p:cNvSpPr>
          <p:nvPr>
            <p:ph idx="1"/>
          </p:nvPr>
        </p:nvSpPr>
        <p:spPr>
          <a:xfrm>
            <a:off x="827584" y="1550426"/>
            <a:ext cx="8064896" cy="4641389"/>
          </a:xfrm>
        </p:spPr>
        <p:txBody>
          <a:bodyPr>
            <a:normAutofit fontScale="92500" lnSpcReduction="10000"/>
          </a:bodyPr>
          <a:lstStyle/>
          <a:p>
            <a:pPr algn="just"/>
            <a:r>
              <a:rPr lang="lv-LV" dirty="0"/>
              <a:t>S</a:t>
            </a:r>
            <a:r>
              <a:rPr lang="lv-LV" dirty="0" smtClean="0"/>
              <a:t>ākot </a:t>
            </a:r>
            <a:r>
              <a:rPr lang="lv-LV" dirty="0"/>
              <a:t>ar 2021. gada </a:t>
            </a:r>
            <a:r>
              <a:rPr lang="lv-LV" dirty="0" smtClean="0"/>
              <a:t>5. jūliju, </a:t>
            </a:r>
            <a:r>
              <a:rPr lang="lv-LV" dirty="0"/>
              <a:t>valsts </a:t>
            </a:r>
            <a:r>
              <a:rPr lang="lv-LV" dirty="0" smtClean="0"/>
              <a:t>aizdevumu saistības* tiks ieturētas no </a:t>
            </a:r>
            <a:r>
              <a:rPr lang="lv-LV" b="1" dirty="0" smtClean="0"/>
              <a:t>iegūstošās</a:t>
            </a:r>
            <a:r>
              <a:rPr lang="lv-LV" dirty="0" smtClean="0"/>
              <a:t> </a:t>
            </a:r>
            <a:r>
              <a:rPr lang="lv-LV" b="1" dirty="0" smtClean="0"/>
              <a:t>pašvaldības</a:t>
            </a:r>
            <a:r>
              <a:rPr lang="lv-LV" dirty="0" smtClean="0"/>
              <a:t> </a:t>
            </a:r>
            <a:r>
              <a:rPr lang="lv-LV" b="1" dirty="0" smtClean="0"/>
              <a:t>esošā</a:t>
            </a:r>
            <a:r>
              <a:rPr lang="lv-LV" dirty="0" smtClean="0"/>
              <a:t> automātisko saistību ieturējumu </a:t>
            </a:r>
            <a:r>
              <a:rPr lang="lv-LV" b="1" dirty="0" smtClean="0"/>
              <a:t>(ASI) konta</a:t>
            </a:r>
            <a:r>
              <a:rPr lang="lv-LV" dirty="0" smtClean="0"/>
              <a:t> Valsts kasē.</a:t>
            </a:r>
          </a:p>
          <a:p>
            <a:pPr algn="just"/>
            <a:endParaRPr lang="lv-LV" dirty="0"/>
          </a:p>
          <a:p>
            <a:pPr algn="just"/>
            <a:r>
              <a:rPr lang="lv-LV" sz="1600" dirty="0" smtClean="0"/>
              <a:t>Ja iegūstošā pašvaldība vēlas </a:t>
            </a:r>
            <a:r>
              <a:rPr lang="lv-LV" sz="1600" dirty="0"/>
              <a:t>mainīt </a:t>
            </a:r>
            <a:r>
              <a:rPr lang="lv-LV" sz="1600" dirty="0" smtClean="0"/>
              <a:t>ASI kontu, tā nosūta pieteikumu Valsts kasei, izmantojot veidlapu: «</a:t>
            </a:r>
            <a:r>
              <a:rPr lang="lv-LV" sz="1600" dirty="0"/>
              <a:t>Paziņojums par kontu aizdevumu saistību ieturēšanai»</a:t>
            </a:r>
          </a:p>
          <a:p>
            <a:pPr algn="just"/>
            <a:endParaRPr lang="lv-LV" sz="1600" dirty="0"/>
          </a:p>
          <a:p>
            <a:pPr algn="just"/>
            <a:endParaRPr lang="lv-LV" sz="1600" dirty="0" smtClean="0"/>
          </a:p>
          <a:p>
            <a:pPr algn="ctr"/>
            <a:r>
              <a:rPr lang="lv-LV" dirty="0"/>
              <a:t>	</a:t>
            </a:r>
            <a:endParaRPr lang="lv-LV" dirty="0" smtClean="0"/>
          </a:p>
          <a:p>
            <a:r>
              <a:rPr lang="lv-LV" dirty="0"/>
              <a:t>	</a:t>
            </a:r>
            <a:r>
              <a:rPr lang="lv-LV" sz="1800" b="1" dirty="0"/>
              <a:t>Noslēgto aizdevuma līgumu pārsaistes laikā no 	01.07.2021. - 	04.07.2021. netiks veikti </a:t>
            </a:r>
            <a:r>
              <a:rPr lang="lv-LV" sz="1800" b="1" dirty="0" smtClean="0"/>
              <a:t>	automātiskie </a:t>
            </a:r>
            <a:r>
              <a:rPr lang="lv-LV" sz="1800" b="1" dirty="0"/>
              <a:t>	saistību ieturējumi visām </a:t>
            </a:r>
            <a:r>
              <a:rPr lang="lv-LV" sz="1800" b="1" dirty="0" smtClean="0"/>
              <a:t>pašvaldībām.</a:t>
            </a:r>
            <a:endParaRPr lang="lv-LV" sz="1800" b="1" dirty="0"/>
          </a:p>
          <a:p>
            <a:r>
              <a:rPr lang="lv-LV" sz="1800" dirty="0" smtClean="0"/>
              <a:t>	</a:t>
            </a:r>
          </a:p>
          <a:p>
            <a:r>
              <a:rPr lang="lv-LV" sz="1800" dirty="0"/>
              <a:t>	</a:t>
            </a:r>
            <a:endParaRPr lang="lv-LV" sz="1800" dirty="0" smtClean="0"/>
          </a:p>
          <a:p>
            <a:r>
              <a:rPr lang="lv-LV" sz="1500" dirty="0" smtClean="0"/>
              <a:t>* noslēgtie valsts aizdevumu līgumi nav jāpārslēdz, tie pāries iegūstošās pašvaldības saistībās</a:t>
            </a:r>
            <a:endParaRPr lang="lv-LV" sz="1500" b="1" dirty="0"/>
          </a:p>
        </p:txBody>
      </p:sp>
      <p:pic>
        <p:nvPicPr>
          <p:cNvPr id="7" name="Picture 6" descr="Ausrufezeichen — Викисловарь"/>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4149080"/>
            <a:ext cx="1317968" cy="1317968"/>
          </a:xfrm>
          <a:prstGeom prst="rect">
            <a:avLst/>
          </a:prstGeom>
        </p:spPr>
      </p:pic>
    </p:spTree>
    <p:extLst>
      <p:ext uri="{BB962C8B-B14F-4D97-AF65-F5344CB8AC3E}">
        <p14:creationId xmlns:p14="http://schemas.microsoft.com/office/powerpoint/2010/main" val="136044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81000"/>
            <a:ext cx="6563072" cy="1036642"/>
          </a:xfrm>
        </p:spPr>
        <p:txBody>
          <a:bodyPr/>
          <a:lstStyle/>
          <a:p>
            <a:r>
              <a:rPr lang="lv-LV" dirty="0" smtClean="0"/>
              <a:t>Norēķini par aizdevumiem reorganizējamām pašvaldībām</a:t>
            </a:r>
            <a:endParaRPr lang="lv-LV" dirty="0"/>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6</a:t>
            </a:fld>
            <a:endParaRPr lang="en-US" altLang="lv-LV"/>
          </a:p>
        </p:txBody>
      </p:sp>
      <p:sp>
        <p:nvSpPr>
          <p:cNvPr id="3" name="Content Placeholder 2"/>
          <p:cNvSpPr>
            <a:spLocks noGrp="1"/>
          </p:cNvSpPr>
          <p:nvPr>
            <p:ph idx="1"/>
          </p:nvPr>
        </p:nvSpPr>
        <p:spPr>
          <a:xfrm>
            <a:off x="827584" y="1550426"/>
            <a:ext cx="7931224" cy="4641389"/>
          </a:xfrm>
        </p:spPr>
        <p:txBody>
          <a:bodyPr>
            <a:normAutofit fontScale="70000" lnSpcReduction="20000"/>
          </a:bodyPr>
          <a:lstStyle/>
          <a:p>
            <a:pPr algn="just">
              <a:lnSpc>
                <a:spcPct val="120000"/>
              </a:lnSpc>
            </a:pPr>
            <a:r>
              <a:rPr lang="lv-LV" sz="2600" dirty="0"/>
              <a:t>Pamatojoties uz </a:t>
            </a:r>
            <a:r>
              <a:rPr lang="it-IT" sz="2600" dirty="0"/>
              <a:t>Administratīvo teritoriju un apdzīvoto vietu</a:t>
            </a:r>
            <a:r>
              <a:rPr lang="lv-LV" sz="2600" dirty="0"/>
              <a:t> likuma pārejas noteikumu 14.punktu, no 2021. gada </a:t>
            </a:r>
            <a:r>
              <a:rPr lang="lv-LV" sz="2600" dirty="0" smtClean="0"/>
              <a:t>5.jūlija </a:t>
            </a:r>
            <a:r>
              <a:rPr lang="lv-LV" sz="2600" dirty="0"/>
              <a:t>līdz reorganizācijas plāna apstiprināšanai un informācijas iesniegšanai Valsts </a:t>
            </a:r>
            <a:r>
              <a:rPr lang="lv-LV" sz="2600" dirty="0" smtClean="0"/>
              <a:t>kasei </a:t>
            </a:r>
            <a:r>
              <a:rPr lang="lv-LV" sz="2600" dirty="0"/>
              <a:t>par saistību nodošanu:</a:t>
            </a:r>
          </a:p>
          <a:p>
            <a:pPr marL="342900" indent="-342900" algn="just">
              <a:lnSpc>
                <a:spcPct val="120000"/>
              </a:lnSpc>
              <a:buFont typeface="Arial" panose="020B0604020202020204" pitchFamily="34" charset="0"/>
              <a:buChar char="•"/>
            </a:pPr>
            <a:r>
              <a:rPr lang="lv-LV" sz="2600" dirty="0"/>
              <a:t>visas esošā Inčukalna novada saistības tiks ieturētas no </a:t>
            </a:r>
            <a:r>
              <a:rPr lang="lv-LV" sz="2600" b="1" dirty="0"/>
              <a:t>Siguldas novada pašvaldības</a:t>
            </a:r>
            <a:r>
              <a:rPr lang="lv-LV" sz="1900" dirty="0"/>
              <a:t>;</a:t>
            </a:r>
          </a:p>
          <a:p>
            <a:pPr marL="342900" indent="-342900" algn="just">
              <a:lnSpc>
                <a:spcPct val="120000"/>
              </a:lnSpc>
              <a:buFont typeface="Arial" panose="020B0604020202020204" pitchFamily="34" charset="0"/>
              <a:buChar char="•"/>
            </a:pPr>
            <a:r>
              <a:rPr lang="lv-LV" sz="2600" dirty="0"/>
              <a:t>visas esošā Aglonas novada saistības tiks ieturētas no </a:t>
            </a:r>
            <a:r>
              <a:rPr lang="lv-LV" sz="2600" b="1" dirty="0"/>
              <a:t>Preiļu novada pašvaldības</a:t>
            </a:r>
            <a:r>
              <a:rPr lang="lv-LV" sz="2600" dirty="0"/>
              <a:t>.</a:t>
            </a:r>
          </a:p>
          <a:p>
            <a:pPr algn="just">
              <a:lnSpc>
                <a:spcPct val="120000"/>
              </a:lnSpc>
            </a:pPr>
            <a:endParaRPr lang="lv-LV" sz="1900" dirty="0"/>
          </a:p>
          <a:p>
            <a:pPr algn="ctr">
              <a:lnSpc>
                <a:spcPct val="120000"/>
              </a:lnSpc>
            </a:pPr>
            <a:r>
              <a:rPr lang="lv-LV" sz="2300" dirty="0"/>
              <a:t>Saistību ieturējums notiks no </a:t>
            </a:r>
            <a:r>
              <a:rPr lang="lv-LV" sz="2300" b="1" dirty="0"/>
              <a:t>iegūstošās</a:t>
            </a:r>
            <a:r>
              <a:rPr lang="lv-LV" sz="2300" dirty="0"/>
              <a:t> </a:t>
            </a:r>
            <a:r>
              <a:rPr lang="lv-LV" sz="2300" b="1" dirty="0"/>
              <a:t>pašvaldības</a:t>
            </a:r>
            <a:r>
              <a:rPr lang="lv-LV" sz="2300" dirty="0"/>
              <a:t> esošā automātisko saistību ieturējumu </a:t>
            </a:r>
            <a:r>
              <a:rPr lang="lv-LV" sz="2300" b="1" dirty="0"/>
              <a:t>(ASI) konta </a:t>
            </a:r>
            <a:r>
              <a:rPr lang="lv-LV" sz="2300" dirty="0"/>
              <a:t>Valsts kasē.</a:t>
            </a:r>
          </a:p>
          <a:p>
            <a:pPr algn="just"/>
            <a:endParaRPr lang="lv-LV" sz="1600" dirty="0"/>
          </a:p>
          <a:p>
            <a:pPr algn="ctr"/>
            <a:r>
              <a:rPr lang="lv-LV" dirty="0"/>
              <a:t>	</a:t>
            </a:r>
          </a:p>
          <a:p>
            <a:r>
              <a:rPr lang="lv-LV" dirty="0"/>
              <a:t>	</a:t>
            </a:r>
            <a:r>
              <a:rPr lang="lv-LV" sz="2600" b="1" dirty="0"/>
              <a:t>N</a:t>
            </a:r>
            <a:r>
              <a:rPr lang="lv-LV" sz="2600" b="1" dirty="0" smtClean="0"/>
              <a:t>oslēgto aizdevuma līgumu pārsaistes laikā no 	01.07.2021. - 	04.07.2021. </a:t>
            </a:r>
            <a:r>
              <a:rPr lang="lv-LV" sz="2600" b="1" dirty="0"/>
              <a:t>netiks </a:t>
            </a:r>
            <a:r>
              <a:rPr lang="lv-LV" sz="2600" b="1" dirty="0" smtClean="0"/>
              <a:t>veikti 	automātiskie 	saistību </a:t>
            </a:r>
            <a:r>
              <a:rPr lang="lv-LV" sz="2600" b="1" dirty="0"/>
              <a:t>ieturējumi </a:t>
            </a:r>
            <a:r>
              <a:rPr lang="lv-LV" sz="2600" b="1" dirty="0" smtClean="0"/>
              <a:t>visām 	pašvaldībām.</a:t>
            </a:r>
            <a:endParaRPr lang="lv-LV" sz="2600" b="1" dirty="0"/>
          </a:p>
        </p:txBody>
      </p:sp>
      <p:pic>
        <p:nvPicPr>
          <p:cNvPr id="4" name="Picture 3" descr="Ausrufezeichen — Викисловарь"/>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4653136"/>
            <a:ext cx="1317968" cy="1317968"/>
          </a:xfrm>
          <a:prstGeom prst="rect">
            <a:avLst/>
          </a:prstGeom>
        </p:spPr>
      </p:pic>
    </p:spTree>
    <p:extLst>
      <p:ext uri="{BB962C8B-B14F-4D97-AF65-F5344CB8AC3E}">
        <p14:creationId xmlns:p14="http://schemas.microsoft.com/office/powerpoint/2010/main" val="179855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381000"/>
            <a:ext cx="6635080" cy="1036642"/>
          </a:xfrm>
        </p:spPr>
        <p:txBody>
          <a:bodyPr>
            <a:normAutofit/>
          </a:bodyPr>
          <a:lstStyle/>
          <a:p>
            <a:r>
              <a:rPr lang="lv-LV" dirty="0"/>
              <a:t>Norēķini par aizdevumiem</a:t>
            </a:r>
          </a:p>
        </p:txBody>
      </p:sp>
      <p:sp>
        <p:nvSpPr>
          <p:cNvPr id="3" name="Content Placeholder 2"/>
          <p:cNvSpPr>
            <a:spLocks noGrp="1"/>
          </p:cNvSpPr>
          <p:nvPr>
            <p:ph idx="1"/>
          </p:nvPr>
        </p:nvSpPr>
        <p:spPr>
          <a:xfrm>
            <a:off x="827584" y="1268760"/>
            <a:ext cx="7859216" cy="5472608"/>
          </a:xfrm>
        </p:spPr>
        <p:txBody>
          <a:bodyPr spcCol="360000">
            <a:normAutofit fontScale="92500" lnSpcReduction="10000"/>
          </a:bodyPr>
          <a:lstStyle/>
          <a:p>
            <a:pPr algn="just"/>
            <a:endParaRPr lang="lv-LV" dirty="0" smtClean="0"/>
          </a:p>
          <a:p>
            <a:pPr algn="just"/>
            <a:r>
              <a:rPr lang="lv-LV" sz="2200" dirty="0" smtClean="0"/>
              <a:t>Aizdevumu </a:t>
            </a:r>
            <a:r>
              <a:rPr lang="lv-LV" sz="2200" b="1" dirty="0" smtClean="0"/>
              <a:t>izmaksu</a:t>
            </a:r>
            <a:r>
              <a:rPr lang="lv-LV" sz="2200" dirty="0" smtClean="0"/>
              <a:t> </a:t>
            </a:r>
            <a:r>
              <a:rPr lang="lv-LV" sz="2200" b="1" dirty="0" smtClean="0"/>
              <a:t>pieprasījumi</a:t>
            </a:r>
            <a:r>
              <a:rPr lang="lv-LV" sz="2200" dirty="0" smtClean="0"/>
              <a:t> Valsts </a:t>
            </a:r>
            <a:r>
              <a:rPr lang="lv-LV" sz="2200" dirty="0"/>
              <a:t>kasē </a:t>
            </a:r>
            <a:r>
              <a:rPr lang="lv-LV" sz="2200" dirty="0" smtClean="0"/>
              <a:t>tiks </a:t>
            </a:r>
            <a:r>
              <a:rPr lang="lv-LV" sz="2200" b="1" dirty="0" smtClean="0"/>
              <a:t>izpildīti</a:t>
            </a:r>
            <a:r>
              <a:rPr lang="lv-LV" sz="2200" dirty="0" smtClean="0"/>
              <a:t>: </a:t>
            </a:r>
          </a:p>
          <a:p>
            <a:pPr marL="342900" indent="-342900" algn="just">
              <a:buFont typeface="Arial" panose="020B0604020202020204" pitchFamily="34" charset="0"/>
              <a:buChar char="•"/>
            </a:pPr>
            <a:r>
              <a:rPr lang="lv-LV" sz="2200" dirty="0"/>
              <a:t>r</a:t>
            </a:r>
            <a:r>
              <a:rPr lang="lv-LV" sz="2200" dirty="0" smtClean="0"/>
              <a:t>eorganizējamām</a:t>
            </a:r>
            <a:r>
              <a:rPr lang="lv-LV" sz="2200" dirty="0" smtClean="0">
                <a:solidFill>
                  <a:srgbClr val="FF0000"/>
                </a:solidFill>
              </a:rPr>
              <a:t> </a:t>
            </a:r>
            <a:r>
              <a:rPr lang="lv-LV" sz="2200" dirty="0"/>
              <a:t>vai</a:t>
            </a:r>
            <a:r>
              <a:rPr lang="lv-LV" sz="2200" dirty="0" smtClean="0">
                <a:solidFill>
                  <a:srgbClr val="FF0000"/>
                </a:solidFill>
              </a:rPr>
              <a:t> </a:t>
            </a:r>
            <a:r>
              <a:rPr lang="lv-LV" sz="2200" dirty="0"/>
              <a:t>apvienojamām</a:t>
            </a:r>
            <a:r>
              <a:rPr lang="lv-LV" sz="2200" dirty="0" smtClean="0">
                <a:solidFill>
                  <a:srgbClr val="FF0000"/>
                </a:solidFill>
              </a:rPr>
              <a:t> </a:t>
            </a:r>
            <a:r>
              <a:rPr lang="lv-LV" sz="2200" dirty="0"/>
              <a:t>pašvaldībām līdz 2021. gada 30. jūnija darba dienas beigām. </a:t>
            </a:r>
          </a:p>
          <a:p>
            <a:pPr algn="just"/>
            <a:r>
              <a:rPr lang="lv-LV" sz="2200" b="1" dirty="0" smtClean="0"/>
              <a:t>    Vēršam </a:t>
            </a:r>
            <a:r>
              <a:rPr lang="lv-LV" sz="2200" b="1" dirty="0"/>
              <a:t>uzmanību</a:t>
            </a:r>
            <a:r>
              <a:rPr lang="lv-LV" sz="2200" dirty="0"/>
              <a:t>, ka  pieprasījumi, kuri tiks </a:t>
            </a:r>
            <a:r>
              <a:rPr lang="lv-LV" sz="2200" b="1" dirty="0"/>
              <a:t>iesniegti pēc 30.06.2021</a:t>
            </a:r>
            <a:r>
              <a:rPr lang="lv-LV" sz="2200" dirty="0"/>
              <a:t>. </a:t>
            </a:r>
            <a:r>
              <a:rPr lang="lv-LV" sz="2200" b="1" dirty="0"/>
              <a:t>plkst.10</a:t>
            </a:r>
            <a:r>
              <a:rPr lang="lv-LV" sz="2200" b="1" dirty="0">
                <a:sym typeface="Wingdings" panose="05000000000000000000" pitchFamily="2" charset="2"/>
              </a:rPr>
              <a:t>:00</a:t>
            </a:r>
            <a:r>
              <a:rPr lang="lv-LV" sz="2200" dirty="0">
                <a:sym typeface="Wingdings" panose="05000000000000000000" pitchFamily="2" charset="2"/>
              </a:rPr>
              <a:t> </a:t>
            </a:r>
            <a:r>
              <a:rPr lang="lv-LV" sz="2200" dirty="0"/>
              <a:t>var tikt </a:t>
            </a:r>
            <a:r>
              <a:rPr lang="lv-LV" sz="2200" b="1" dirty="0"/>
              <a:t>neizpildīti</a:t>
            </a:r>
            <a:r>
              <a:rPr lang="lv-LV" sz="2200" dirty="0"/>
              <a:t> vai </a:t>
            </a:r>
            <a:r>
              <a:rPr lang="lv-LV" sz="2200" b="1" dirty="0"/>
              <a:t>noraidīti</a:t>
            </a:r>
            <a:r>
              <a:rPr lang="lv-LV" sz="2200" dirty="0"/>
              <a:t> nepietiekamas informācijas dēļ</a:t>
            </a:r>
            <a:r>
              <a:rPr lang="lv-LV" sz="2200" dirty="0" smtClean="0"/>
              <a:t>;</a:t>
            </a:r>
          </a:p>
          <a:p>
            <a:pPr algn="just"/>
            <a:endParaRPr lang="lv-LV" sz="2200" dirty="0"/>
          </a:p>
          <a:p>
            <a:pPr marL="342900" indent="-342900" algn="just">
              <a:buFont typeface="Arial" panose="020B0604020202020204" pitchFamily="34" charset="0"/>
              <a:buChar char="•"/>
            </a:pPr>
            <a:r>
              <a:rPr lang="lv-LV" sz="2200" dirty="0" smtClean="0"/>
              <a:t>iegūstošai </a:t>
            </a:r>
            <a:r>
              <a:rPr lang="lv-LV" sz="2200" dirty="0"/>
              <a:t>pašvaldībai no 2021. gada </a:t>
            </a:r>
            <a:r>
              <a:rPr lang="lv-LV" sz="2200" dirty="0" smtClean="0"/>
              <a:t>5. jūlija.</a:t>
            </a:r>
          </a:p>
          <a:p>
            <a:pPr algn="just"/>
            <a:endParaRPr lang="lv-LV" sz="2200" dirty="0" smtClean="0"/>
          </a:p>
          <a:p>
            <a:r>
              <a:rPr lang="lv-LV" b="1" dirty="0" smtClean="0"/>
              <a:t>	</a:t>
            </a:r>
          </a:p>
          <a:p>
            <a:r>
              <a:rPr lang="lv-LV" b="1" dirty="0"/>
              <a:t>	</a:t>
            </a:r>
            <a:r>
              <a:rPr lang="lv-LV" sz="1900" b="1" dirty="0"/>
              <a:t>Noslēgto aizdevuma līgumu pārsaistes laikā no 	01.07.2021. - </a:t>
            </a:r>
            <a:r>
              <a:rPr lang="lv-LV" sz="1900" b="1" dirty="0" smtClean="0"/>
              <a:t>04.07.2021</a:t>
            </a:r>
            <a:r>
              <a:rPr lang="lv-LV" sz="1900" b="1" dirty="0"/>
              <a:t>. netiks veikti </a:t>
            </a:r>
            <a:r>
              <a:rPr lang="lv-LV" sz="1900" b="1" dirty="0" smtClean="0"/>
              <a:t>izmaksu 	pieprasījumi iegūstošām pašvaldībām.</a:t>
            </a:r>
            <a:endParaRPr lang="lv-LV" sz="1900" b="1" dirty="0"/>
          </a:p>
          <a:p>
            <a:endParaRPr lang="lv-LV" b="1" dirty="0" smtClean="0"/>
          </a:p>
          <a:p>
            <a:r>
              <a:rPr lang="lv-LV" b="1" dirty="0"/>
              <a:t>	</a:t>
            </a:r>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7</a:t>
            </a:fld>
            <a:endParaRPr lang="en-US" altLang="lv-LV" dirty="0"/>
          </a:p>
        </p:txBody>
      </p:sp>
      <p:pic>
        <p:nvPicPr>
          <p:cNvPr id="5" name="Picture 4" descr="Ausrufezeichen — Викисловарь"/>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765" y="4653136"/>
            <a:ext cx="1317968" cy="1317968"/>
          </a:xfrm>
          <a:prstGeom prst="rect">
            <a:avLst/>
          </a:prstGeom>
        </p:spPr>
      </p:pic>
    </p:spTree>
    <p:extLst>
      <p:ext uri="{BB962C8B-B14F-4D97-AF65-F5344CB8AC3E}">
        <p14:creationId xmlns:p14="http://schemas.microsoft.com/office/powerpoint/2010/main" val="137508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381000"/>
            <a:ext cx="6635080" cy="1036642"/>
          </a:xfrm>
        </p:spPr>
        <p:txBody>
          <a:bodyPr>
            <a:normAutofit/>
          </a:bodyPr>
          <a:lstStyle/>
          <a:p>
            <a:r>
              <a:rPr lang="lv-LV" dirty="0"/>
              <a:t>Norēķini par aizdevumiem</a:t>
            </a:r>
          </a:p>
        </p:txBody>
      </p:sp>
      <p:sp>
        <p:nvSpPr>
          <p:cNvPr id="3" name="Content Placeholder 2"/>
          <p:cNvSpPr>
            <a:spLocks noGrp="1"/>
          </p:cNvSpPr>
          <p:nvPr>
            <p:ph idx="1"/>
          </p:nvPr>
        </p:nvSpPr>
        <p:spPr>
          <a:xfrm>
            <a:off x="827584" y="1268760"/>
            <a:ext cx="7859216" cy="5472608"/>
          </a:xfrm>
        </p:spPr>
        <p:txBody>
          <a:bodyPr>
            <a:normAutofit/>
          </a:bodyPr>
          <a:lstStyle/>
          <a:p>
            <a:pPr algn="just"/>
            <a:endParaRPr lang="lv-LV" dirty="0"/>
          </a:p>
          <a:p>
            <a:pPr algn="just"/>
            <a:r>
              <a:rPr lang="lv-LV" b="1" dirty="0" smtClean="0"/>
              <a:t>Pirmstermiņa</a:t>
            </a:r>
            <a:r>
              <a:rPr lang="lv-LV" dirty="0" smtClean="0"/>
              <a:t> </a:t>
            </a:r>
            <a:r>
              <a:rPr lang="lv-LV" dirty="0"/>
              <a:t>aizdevumu atmaksu </a:t>
            </a:r>
            <a:r>
              <a:rPr lang="lv-LV" dirty="0" smtClean="0"/>
              <a:t>pieteikumi tiks izpildīti:   </a:t>
            </a:r>
            <a:endParaRPr lang="lv-LV" dirty="0"/>
          </a:p>
          <a:p>
            <a:pPr marL="342900" indent="-342900" algn="just">
              <a:buFont typeface="Arial" panose="020B0604020202020204" pitchFamily="34" charset="0"/>
              <a:buChar char="•"/>
            </a:pPr>
            <a:r>
              <a:rPr lang="lv-LV" dirty="0"/>
              <a:t>reorganizējamām</a:t>
            </a:r>
            <a:r>
              <a:rPr lang="lv-LV" dirty="0" smtClean="0"/>
              <a:t> vai apvienojamām pašvaldībām </a:t>
            </a:r>
            <a:r>
              <a:rPr lang="lv-LV" dirty="0"/>
              <a:t>ar izpildes termiņu līdz </a:t>
            </a:r>
            <a:r>
              <a:rPr lang="lv-LV" dirty="0" smtClean="0"/>
              <a:t>2021.gada 30.jūnijam;</a:t>
            </a:r>
          </a:p>
          <a:p>
            <a:pPr algn="just"/>
            <a:endParaRPr lang="lv-LV" dirty="0"/>
          </a:p>
          <a:p>
            <a:pPr marL="342900" indent="-342900" algn="just">
              <a:buFont typeface="Arial" panose="020B0604020202020204" pitchFamily="34" charset="0"/>
              <a:buChar char="•"/>
            </a:pPr>
            <a:r>
              <a:rPr lang="lv-LV" dirty="0"/>
              <a:t>iegūstošajām pašvaldībām no 2021. gada 5. </a:t>
            </a:r>
            <a:r>
              <a:rPr lang="lv-LV" dirty="0" smtClean="0"/>
              <a:t>jūlija, </a:t>
            </a:r>
            <a:r>
              <a:rPr lang="lv-LV" b="1" dirty="0"/>
              <a:t>izņemot</a:t>
            </a:r>
            <a:r>
              <a:rPr lang="lv-LV" dirty="0"/>
              <a:t> </a:t>
            </a:r>
            <a:r>
              <a:rPr lang="lv-LV" b="1" dirty="0"/>
              <a:t>ES</a:t>
            </a:r>
            <a:r>
              <a:rPr lang="lv-LV" dirty="0"/>
              <a:t> fondu vai pārējās ārvalstu finanšu palīdzības līdzekļu vai </a:t>
            </a:r>
            <a:r>
              <a:rPr lang="lv-LV" dirty="0" err="1"/>
              <a:t>priekšfinansētās</a:t>
            </a:r>
            <a:r>
              <a:rPr lang="lv-LV" dirty="0"/>
              <a:t> valsts budžeta dotāciju atmaksas.</a:t>
            </a:r>
          </a:p>
          <a:p>
            <a:r>
              <a:rPr lang="lv-LV" b="1" dirty="0" smtClean="0"/>
              <a:t>	</a:t>
            </a:r>
          </a:p>
          <a:p>
            <a:r>
              <a:rPr lang="lv-LV" b="1" dirty="0"/>
              <a:t>	</a:t>
            </a:r>
            <a:endParaRPr lang="lv-LV" b="1" dirty="0" smtClean="0"/>
          </a:p>
          <a:p>
            <a:r>
              <a:rPr lang="lv-LV" b="1" dirty="0"/>
              <a:t>	</a:t>
            </a:r>
            <a:r>
              <a:rPr lang="lv-LV" sz="1800" b="1" dirty="0"/>
              <a:t>N</a:t>
            </a:r>
            <a:r>
              <a:rPr lang="lv-LV" sz="1800" b="1" dirty="0" smtClean="0"/>
              <a:t>oslēgto aizdevuma līgumu pārsaistes laikā no 	01.07.2021.- 04.07.2021</a:t>
            </a:r>
            <a:r>
              <a:rPr lang="lv-LV" sz="1800" b="1" dirty="0"/>
              <a:t>. pirmstermiņa </a:t>
            </a:r>
            <a:r>
              <a:rPr lang="lv-LV" sz="1800" b="1" dirty="0" smtClean="0"/>
              <a:t>aizdevumu	atmaksa netiks izpildīta iegūstošām	pašvaldībām.</a:t>
            </a:r>
            <a:r>
              <a:rPr lang="lv-LV" b="1" dirty="0"/>
              <a:t>	</a:t>
            </a:r>
          </a:p>
        </p:txBody>
      </p:sp>
      <p:sp>
        <p:nvSpPr>
          <p:cNvPr id="6" name="Slide Number Placeholder 5"/>
          <p:cNvSpPr>
            <a:spLocks noGrp="1"/>
          </p:cNvSpPr>
          <p:nvPr>
            <p:ph type="sldNum" sz="quarter" idx="13"/>
          </p:nvPr>
        </p:nvSpPr>
        <p:spPr/>
        <p:txBody>
          <a:bodyPr/>
          <a:lstStyle/>
          <a:p>
            <a:pPr>
              <a:defRPr/>
            </a:pPr>
            <a:fld id="{5C3245A0-B46C-43D6-A23E-FFF03C0A3566}" type="slidenum">
              <a:rPr lang="en-US" altLang="lv-LV" smtClean="0"/>
              <a:pPr>
                <a:defRPr/>
              </a:pPr>
              <a:t>8</a:t>
            </a:fld>
            <a:endParaRPr lang="en-US" altLang="lv-LV" dirty="0"/>
          </a:p>
        </p:txBody>
      </p:sp>
      <p:pic>
        <p:nvPicPr>
          <p:cNvPr id="5" name="Picture 4" descr="Ausrufezeichen — Викисловарь"/>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184" y="4977899"/>
            <a:ext cx="1317968" cy="1317968"/>
          </a:xfrm>
          <a:prstGeom prst="rect">
            <a:avLst/>
          </a:prstGeom>
        </p:spPr>
      </p:pic>
    </p:spTree>
    <p:extLst>
      <p:ext uri="{BB962C8B-B14F-4D97-AF65-F5344CB8AC3E}">
        <p14:creationId xmlns:p14="http://schemas.microsoft.com/office/powerpoint/2010/main" val="3351537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1720" y="381000"/>
            <a:ext cx="6635080" cy="1036642"/>
          </a:xfrm>
        </p:spPr>
        <p:txBody>
          <a:bodyPr>
            <a:normAutofit fontScale="90000"/>
          </a:bodyPr>
          <a:lstStyle/>
          <a:p>
            <a:r>
              <a:rPr lang="lv-LV" dirty="0" smtClean="0"/>
              <a:t>Informācija par aizdevumu un uzkrāto saistību atlikumiem 30.06.2021.  </a:t>
            </a:r>
            <a:br>
              <a:rPr lang="lv-LV" dirty="0" smtClean="0"/>
            </a:br>
            <a:r>
              <a:rPr lang="lv-LV" dirty="0" smtClean="0"/>
              <a:t>(dienas beigās)</a:t>
            </a:r>
            <a:endParaRPr lang="lv-LV" dirty="0"/>
          </a:p>
        </p:txBody>
      </p:sp>
      <p:sp>
        <p:nvSpPr>
          <p:cNvPr id="3" name="Content Placeholder 2"/>
          <p:cNvSpPr>
            <a:spLocks noGrp="1"/>
          </p:cNvSpPr>
          <p:nvPr>
            <p:ph idx="1"/>
          </p:nvPr>
        </p:nvSpPr>
        <p:spPr>
          <a:xfrm>
            <a:off x="827584" y="1556792"/>
            <a:ext cx="7859216" cy="4569381"/>
          </a:xfrm>
        </p:spPr>
        <p:txBody>
          <a:bodyPr>
            <a:normAutofit/>
          </a:bodyPr>
          <a:lstStyle/>
          <a:p>
            <a:pPr algn="just"/>
            <a:endParaRPr lang="lv-LV" dirty="0" smtClean="0"/>
          </a:p>
          <a:p>
            <a:pPr algn="just"/>
            <a:r>
              <a:rPr lang="lv-LV" dirty="0" smtClean="0"/>
              <a:t>Informācija pašvaldībām par valsts izsniegto aizdevumu atlikumiem un pārējām saistībām par </a:t>
            </a:r>
            <a:r>
              <a:rPr lang="lv-LV" dirty="0"/>
              <a:t>periodu no 2021.gada 1.janvāra līdz 2021.gada 30.jūnijam tiks publicēta </a:t>
            </a:r>
            <a:r>
              <a:rPr lang="lv-LV" dirty="0" smtClean="0"/>
              <a:t>Valsts </a:t>
            </a:r>
            <a:r>
              <a:rPr lang="lv-LV" dirty="0"/>
              <a:t>kases tīmekļa </a:t>
            </a:r>
            <a:r>
              <a:rPr lang="lv-LV" dirty="0" smtClean="0"/>
              <a:t> </a:t>
            </a:r>
            <a:r>
              <a:rPr lang="lv-LV" dirty="0"/>
              <a:t>vietnē </a:t>
            </a:r>
            <a:r>
              <a:rPr lang="en-GB" dirty="0">
                <a:hlinkClick r:id="rId4"/>
              </a:rPr>
              <a:t>https://www.kase.gov.lv</a:t>
            </a:r>
            <a:r>
              <a:rPr lang="lv-LV" dirty="0"/>
              <a:t> sadaļā</a:t>
            </a:r>
            <a:r>
              <a:rPr lang="lv-LV" dirty="0">
                <a:solidFill>
                  <a:srgbClr val="FF0000"/>
                </a:solidFill>
              </a:rPr>
              <a:t> </a:t>
            </a:r>
            <a:r>
              <a:rPr lang="lv-LV" dirty="0" smtClean="0">
                <a:solidFill>
                  <a:srgbClr val="FF0000"/>
                </a:solidFill>
              </a:rPr>
              <a:t>«Aizdevumi pašvaldībām»</a:t>
            </a:r>
            <a:r>
              <a:rPr lang="lv-LV" dirty="0"/>
              <a:t> līdz 2021. gada 7. jūlijam </a:t>
            </a:r>
            <a:endParaRPr lang="lv-LV" dirty="0">
              <a:solidFill>
                <a:srgbClr val="FF0000"/>
              </a:solidFill>
            </a:endParaRPr>
          </a:p>
          <a:p>
            <a:pPr algn="just"/>
            <a:endParaRPr lang="lv-LV" dirty="0"/>
          </a:p>
        </p:txBody>
      </p:sp>
      <p:sp>
        <p:nvSpPr>
          <p:cNvPr id="6" name="Slide Number Placeholder 5"/>
          <p:cNvSpPr>
            <a:spLocks noGrp="1"/>
          </p:cNvSpPr>
          <p:nvPr>
            <p:ph type="sldNum" sz="quarter" idx="13"/>
          </p:nvPr>
        </p:nvSpPr>
        <p:spPr>
          <a:xfrm>
            <a:off x="8388424" y="6309320"/>
            <a:ext cx="450776" cy="320080"/>
          </a:xfrm>
        </p:spPr>
        <p:txBody>
          <a:bodyPr/>
          <a:lstStyle/>
          <a:p>
            <a:pPr>
              <a:defRPr/>
            </a:pPr>
            <a:fld id="{5C3245A0-B46C-43D6-A23E-FFF03C0A3566}" type="slidenum">
              <a:rPr lang="en-US" altLang="lv-LV" smtClean="0"/>
              <a:pPr>
                <a:defRPr/>
              </a:pPr>
              <a:t>9</a:t>
            </a:fld>
            <a:endParaRPr lang="en-US" altLang="lv-LV" dirty="0"/>
          </a:p>
        </p:txBody>
      </p:sp>
    </p:spTree>
    <p:extLst>
      <p:ext uri="{BB962C8B-B14F-4D97-AF65-F5344CB8AC3E}">
        <p14:creationId xmlns:p14="http://schemas.microsoft.com/office/powerpoint/2010/main" val="375466520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89_Prezentacija_templateLV">
  <a:themeElements>
    <a:clrScheme name="Custom 3">
      <a:dk1>
        <a:sysClr val="windowText" lastClr="000000"/>
      </a:dk1>
      <a:lt1>
        <a:sysClr val="window" lastClr="FFFFFF"/>
      </a:lt1>
      <a:dk2>
        <a:srgbClr val="1F497D"/>
      </a:dk2>
      <a:lt2>
        <a:srgbClr val="EEECE1"/>
      </a:lt2>
      <a:accent1>
        <a:srgbClr val="002A7E"/>
      </a:accent1>
      <a:accent2>
        <a:srgbClr val="BFBFBF"/>
      </a:accent2>
      <a:accent3>
        <a:srgbClr val="990033"/>
      </a:accent3>
      <a:accent4>
        <a:srgbClr val="FF8633"/>
      </a:accent4>
      <a:accent5>
        <a:srgbClr val="3D8739"/>
      </a:accent5>
      <a:accent6>
        <a:srgbClr val="820082"/>
      </a:accent6>
      <a:hlink>
        <a:srgbClr val="FA0000"/>
      </a:hlink>
      <a:folHlink>
        <a:srgbClr val="3798B3"/>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002A7E"/>
    </a:accent1>
    <a:accent2>
      <a:srgbClr val="BFBFBF"/>
    </a:accent2>
    <a:accent3>
      <a:srgbClr val="990033"/>
    </a:accent3>
    <a:accent4>
      <a:srgbClr val="FF8633"/>
    </a:accent4>
    <a:accent5>
      <a:srgbClr val="3D8739"/>
    </a:accent5>
    <a:accent6>
      <a:srgbClr val="820082"/>
    </a:accent6>
    <a:hlink>
      <a:srgbClr val="FA0000"/>
    </a:hlink>
    <a:folHlink>
      <a:srgbClr val="3798B3"/>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PowerPoint prezentācija" ma:contentTypeID="0x0101006D3CE33675F66E469C276918D275C75800591563A9A2464146AA4F1F8F57CB94CD" ma:contentTypeVersion="1" ma:contentTypeDescription="Izveidot jaunu PowerPoint prezentāciju." ma:contentTypeScope="" ma:versionID="216299d39426afa3ebccb613c0a13ce9">
  <xsd:schema xmlns:xsd="http://www.w3.org/2001/XMLSchema" xmlns:xs="http://www.w3.org/2001/XMLSchema" xmlns:p="http://schemas.microsoft.com/office/2006/metadata/properties" targetNamespace="http://schemas.microsoft.com/office/2006/metadata/properties" ma:root="true" ma:fieldsID="e4db33db44e48f8f107466a912c3a54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0822A3-D5CB-43EC-87D4-D38C1125C06D}">
  <ds:schemaRefs>
    <ds:schemaRef ds:uri="http://schemas.microsoft.com/sharepoint/v3/contenttype/forms"/>
  </ds:schemaRefs>
</ds:datastoreItem>
</file>

<file path=customXml/itemProps2.xml><?xml version="1.0" encoding="utf-8"?>
<ds:datastoreItem xmlns:ds="http://schemas.openxmlformats.org/officeDocument/2006/customXml" ds:itemID="{8B7D93DF-D3A1-4EE7-A0EA-DD46DABD8FEB}">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B7585CD-74F7-462E-8574-EBDC17D2B9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7876</TotalTime>
  <Words>1847</Words>
  <Application>Microsoft Office PowerPoint</Application>
  <PresentationFormat>On-screen Show (4:3)</PresentationFormat>
  <Paragraphs>184</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89_Prezentacija_templateLV</vt:lpstr>
      <vt:lpstr>Informācija pašvaldībām un pašvaldību kapitālsabiedrībām </vt:lpstr>
      <vt:lpstr>Lietotie termini:</vt:lpstr>
      <vt:lpstr>Norēķini ar pašvaldībām Līdz 2021.gada 30.jūnijam</vt:lpstr>
      <vt:lpstr>Norēķini ar pašvaldībām No 2021.gada 1.jūlija</vt:lpstr>
      <vt:lpstr>Norēķini par aizdevumiem</vt:lpstr>
      <vt:lpstr>Norēķini par aizdevumiem reorganizējamām pašvaldībām</vt:lpstr>
      <vt:lpstr>Norēķini par aizdevumiem</vt:lpstr>
      <vt:lpstr>Norēķini par aizdevumiem</vt:lpstr>
      <vt:lpstr>Informācija par aizdevumu un uzkrāto saistību atlikumiem 30.06.2021.   (dienas beigās)</vt:lpstr>
      <vt:lpstr>Informācija par eAizņēmumiem pašvaldībām</vt:lpstr>
      <vt:lpstr>Informācija par eKasi (Maksājumi) pašvaldībām</vt:lpstr>
      <vt:lpstr>Informācija par pašvaldības galvojumiem pašvaldības kapitālsabiedrībām</vt:lpstr>
      <vt:lpstr>Informācija par kontiem Valsts kasē</vt:lpstr>
      <vt:lpstr>Informācija par kontiem Valsts kasē</vt:lpstr>
      <vt:lpstr>Informācija par kontiem Valsts kasē</vt:lpstr>
      <vt:lpstr>Informācija par kontiem Valsts kasē</vt:lpstr>
      <vt:lpstr>Informācija par kontiem Valsts kasē</vt:lpstr>
      <vt:lpstr>PowerPoint Presentation</vt:lpstr>
    </vt:vector>
  </TitlesOfParts>
  <Company>Valsts kase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Informācija pašvaldībām un pašvaldību kapitālsabiedrībām</dc:title>
  <dc:creator>Zane Pastore</dc:creator>
  <cp:lastModifiedBy>Agnese Dāboliņa</cp:lastModifiedBy>
  <cp:revision>547</cp:revision>
  <cp:lastPrinted>2017-05-17T12:56:12Z</cp:lastPrinted>
  <dcterms:created xsi:type="dcterms:W3CDTF">2016-10-21T06:27:20Z</dcterms:created>
  <dcterms:modified xsi:type="dcterms:W3CDTF">2021-06-11T06:17:10Z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0x0101006D3CE33675F66E469C276918D275C75800591563A9A2464146AA4F1F8F57CB94CD</vt:lpwstr>
  </property>
  <property fmtid="{D5CDD505-2E9C-101B-9397-08002B2CF9AE}" pid="3" name="testGrupas">
    <vt:lpwstr/>
  </property>
</Properties>
</file>