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388" r:id="rId2"/>
    <p:sldId id="390" r:id="rId3"/>
    <p:sldId id="395" r:id="rId4"/>
    <p:sldId id="405" r:id="rId5"/>
    <p:sldId id="406" r:id="rId6"/>
    <p:sldId id="403" r:id="rId7"/>
    <p:sldId id="407" r:id="rId8"/>
    <p:sldId id="383" r:id="rId9"/>
    <p:sldId id="384" r:id="rId10"/>
    <p:sldId id="402" r:id="rId11"/>
  </p:sldIdLst>
  <p:sldSz cx="9144000" cy="6858000" type="screen4x3"/>
  <p:notesSz cx="6735763" cy="986948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B775189-CBE4-4CC3-B9BE-7930A3131689}">
          <p14:sldIdLst>
            <p14:sldId id="388"/>
            <p14:sldId id="390"/>
            <p14:sldId id="395"/>
            <p14:sldId id="405"/>
            <p14:sldId id="406"/>
            <p14:sldId id="403"/>
            <p14:sldId id="407"/>
            <p14:sldId id="383"/>
            <p14:sldId id="384"/>
            <p14:sldId id="4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ita Lukšo" initials="IL" lastIdx="2" clrIdx="0">
    <p:extLst>
      <p:ext uri="{19B8F6BF-5375-455C-9EA6-DF929625EA0E}">
        <p15:presenceInfo xmlns:p15="http://schemas.microsoft.com/office/powerpoint/2012/main" userId="Irita Lukš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73" autoAdjust="0"/>
    <p:restoredTop sz="71395" autoAdjust="0"/>
  </p:normalViewPr>
  <p:slideViewPr>
    <p:cSldViewPr>
      <p:cViewPr varScale="1">
        <p:scale>
          <a:sx n="117" d="100"/>
          <a:sy n="117" d="100"/>
        </p:scale>
        <p:origin x="34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699CB8-E9E9-4B60-989E-E06C2A377700}"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en-US"/>
        </a:p>
      </dgm:t>
    </dgm:pt>
    <dgm:pt modelId="{4A395DBA-2C24-4197-8F23-0D6ED7A41C0A}">
      <dgm:prSet/>
      <dgm:spPr/>
      <dgm:t>
        <a:bodyPr/>
        <a:lstStyle/>
        <a:p>
          <a:pPr rtl="0"/>
          <a:endParaRPr lang="lv-LV"/>
        </a:p>
      </dgm:t>
    </dgm:pt>
    <dgm:pt modelId="{4CC99EB7-A6B4-450F-8870-D95C40E8D3A0}" type="parTrans" cxnId="{413D13B7-8DF2-4B59-A899-874941BE7365}">
      <dgm:prSet/>
      <dgm:spPr/>
      <dgm:t>
        <a:bodyPr/>
        <a:lstStyle/>
        <a:p>
          <a:endParaRPr lang="en-US"/>
        </a:p>
      </dgm:t>
    </dgm:pt>
    <dgm:pt modelId="{669DE16F-3B1B-4C37-9067-1EAC0A9FCA7A}" type="sibTrans" cxnId="{413D13B7-8DF2-4B59-A899-874941BE7365}">
      <dgm:prSet/>
      <dgm:spPr/>
      <dgm:t>
        <a:bodyPr/>
        <a:lstStyle/>
        <a:p>
          <a:endParaRPr lang="en-US"/>
        </a:p>
      </dgm:t>
    </dgm:pt>
    <dgm:pt modelId="{66712DCC-8F82-4C18-86E0-81B9BD05C9E5}">
      <dgm:prSet/>
      <dgm:spPr/>
      <dgm:t>
        <a:bodyPr/>
        <a:lstStyle/>
        <a:p>
          <a:pPr rtl="0"/>
          <a:r>
            <a:rPr lang="lv-LV" b="1" dirty="0" smtClean="0"/>
            <a:t>Grozījumi MK 2003.gada 21.oktobra noteikumos Nr.584 «Kases operāciju uzskaites noteikumi»</a:t>
          </a:r>
          <a:endParaRPr lang="lv-LV" b="1" dirty="0"/>
        </a:p>
      </dgm:t>
    </dgm:pt>
    <dgm:pt modelId="{3266B3AC-4DF0-4F41-832E-5D3FA6191033}" type="parTrans" cxnId="{64CDFA33-BA98-4011-B549-647BEA08A43D}">
      <dgm:prSet/>
      <dgm:spPr/>
      <dgm:t>
        <a:bodyPr/>
        <a:lstStyle/>
        <a:p>
          <a:endParaRPr lang="en-US"/>
        </a:p>
      </dgm:t>
    </dgm:pt>
    <dgm:pt modelId="{BF68A00F-D264-44CB-AD80-8EC3D60A04B7}" type="sibTrans" cxnId="{64CDFA33-BA98-4011-B549-647BEA08A43D}">
      <dgm:prSet/>
      <dgm:spPr/>
      <dgm:t>
        <a:bodyPr/>
        <a:lstStyle/>
        <a:p>
          <a:endParaRPr lang="en-US"/>
        </a:p>
      </dgm:t>
    </dgm:pt>
    <dgm:pt modelId="{29057258-BC54-48A1-9439-C9AC4A7D1A23}">
      <dgm:prSet/>
      <dgm:spPr/>
      <dgm:t>
        <a:bodyPr/>
        <a:lstStyle/>
        <a:p>
          <a:pPr rtl="0"/>
          <a:r>
            <a:rPr lang="lv-LV" b="1" dirty="0" smtClean="0"/>
            <a:t>Jauns Grāmatvedības likums</a:t>
          </a:r>
          <a:endParaRPr lang="lv-LV" b="1" dirty="0"/>
        </a:p>
      </dgm:t>
    </dgm:pt>
    <dgm:pt modelId="{85DEF72C-AF5D-49C7-9E85-3CC55E02E2CE}" type="parTrans" cxnId="{92603599-21B1-42CC-BFD7-07C176781571}">
      <dgm:prSet/>
      <dgm:spPr/>
      <dgm:t>
        <a:bodyPr/>
        <a:lstStyle/>
        <a:p>
          <a:endParaRPr lang="en-US"/>
        </a:p>
      </dgm:t>
    </dgm:pt>
    <dgm:pt modelId="{9836A125-999F-45A0-B714-51504B12CEAC}" type="sibTrans" cxnId="{92603599-21B1-42CC-BFD7-07C176781571}">
      <dgm:prSet/>
      <dgm:spPr/>
      <dgm:t>
        <a:bodyPr/>
        <a:lstStyle/>
        <a:p>
          <a:endParaRPr lang="en-US"/>
        </a:p>
      </dgm:t>
    </dgm:pt>
    <dgm:pt modelId="{4D2590EE-A74B-4336-B8C6-84D803F0104E}" type="pres">
      <dgm:prSet presAssocID="{F5699CB8-E9E9-4B60-989E-E06C2A377700}" presName="Name0" presStyleCnt="0">
        <dgm:presLayoutVars>
          <dgm:dir/>
          <dgm:resizeHandles val="exact"/>
        </dgm:presLayoutVars>
      </dgm:prSet>
      <dgm:spPr/>
      <dgm:t>
        <a:bodyPr/>
        <a:lstStyle/>
        <a:p>
          <a:endParaRPr lang="en-US"/>
        </a:p>
      </dgm:t>
    </dgm:pt>
    <dgm:pt modelId="{9C303125-0652-407F-B707-531339E95ABB}" type="pres">
      <dgm:prSet presAssocID="{F5699CB8-E9E9-4B60-989E-E06C2A377700}" presName="arrow" presStyleLbl="bgShp" presStyleIdx="0" presStyleCnt="1"/>
      <dgm:spPr/>
    </dgm:pt>
    <dgm:pt modelId="{5E18F98E-AB3D-49A2-AB35-B8B6644781FB}" type="pres">
      <dgm:prSet presAssocID="{F5699CB8-E9E9-4B60-989E-E06C2A377700}" presName="points" presStyleCnt="0"/>
      <dgm:spPr/>
    </dgm:pt>
    <dgm:pt modelId="{2652AF10-3316-4590-8FF9-9F91DE5B5289}" type="pres">
      <dgm:prSet presAssocID="{4A395DBA-2C24-4197-8F23-0D6ED7A41C0A}" presName="compositeA" presStyleCnt="0"/>
      <dgm:spPr/>
    </dgm:pt>
    <dgm:pt modelId="{E0218122-E46C-47CC-B74C-156D5C87FE16}" type="pres">
      <dgm:prSet presAssocID="{4A395DBA-2C24-4197-8F23-0D6ED7A41C0A}" presName="textA" presStyleLbl="revTx" presStyleIdx="0" presStyleCnt="3">
        <dgm:presLayoutVars>
          <dgm:bulletEnabled val="1"/>
        </dgm:presLayoutVars>
      </dgm:prSet>
      <dgm:spPr/>
      <dgm:t>
        <a:bodyPr/>
        <a:lstStyle/>
        <a:p>
          <a:endParaRPr lang="en-US"/>
        </a:p>
      </dgm:t>
    </dgm:pt>
    <dgm:pt modelId="{05AF43F4-3118-4E4B-A585-62CEDB2E65B6}" type="pres">
      <dgm:prSet presAssocID="{4A395DBA-2C24-4197-8F23-0D6ED7A41C0A}" presName="circleA" presStyleLbl="node1" presStyleIdx="0" presStyleCnt="3"/>
      <dgm:spPr/>
    </dgm:pt>
    <dgm:pt modelId="{7591B3E9-A648-410B-9A0A-687A30CD0AA8}" type="pres">
      <dgm:prSet presAssocID="{4A395DBA-2C24-4197-8F23-0D6ED7A41C0A}" presName="spaceA" presStyleCnt="0"/>
      <dgm:spPr/>
    </dgm:pt>
    <dgm:pt modelId="{B11D3E16-FCAC-41A0-904B-E5003C98B822}" type="pres">
      <dgm:prSet presAssocID="{669DE16F-3B1B-4C37-9067-1EAC0A9FCA7A}" presName="space" presStyleCnt="0"/>
      <dgm:spPr/>
    </dgm:pt>
    <dgm:pt modelId="{FD4D877D-36AB-451E-B95F-701EAC0A7118}" type="pres">
      <dgm:prSet presAssocID="{66712DCC-8F82-4C18-86E0-81B9BD05C9E5}" presName="compositeB" presStyleCnt="0"/>
      <dgm:spPr/>
    </dgm:pt>
    <dgm:pt modelId="{44AAD5F6-9688-410F-828E-4EB5392B3F04}" type="pres">
      <dgm:prSet presAssocID="{66712DCC-8F82-4C18-86E0-81B9BD05C9E5}" presName="textB" presStyleLbl="revTx" presStyleIdx="1" presStyleCnt="3">
        <dgm:presLayoutVars>
          <dgm:bulletEnabled val="1"/>
        </dgm:presLayoutVars>
      </dgm:prSet>
      <dgm:spPr/>
      <dgm:t>
        <a:bodyPr/>
        <a:lstStyle/>
        <a:p>
          <a:endParaRPr lang="en-US"/>
        </a:p>
      </dgm:t>
    </dgm:pt>
    <dgm:pt modelId="{6667EF85-0A03-46E2-8382-36B44429EBF3}" type="pres">
      <dgm:prSet presAssocID="{66712DCC-8F82-4C18-86E0-81B9BD05C9E5}" presName="circleB" presStyleLbl="node1" presStyleIdx="1" presStyleCnt="3"/>
      <dgm:spPr/>
    </dgm:pt>
    <dgm:pt modelId="{1E39AFDF-964A-4976-81F0-0B10D02F4272}" type="pres">
      <dgm:prSet presAssocID="{66712DCC-8F82-4C18-86E0-81B9BD05C9E5}" presName="spaceB" presStyleCnt="0"/>
      <dgm:spPr/>
    </dgm:pt>
    <dgm:pt modelId="{50FD67DC-4D38-4B9C-8313-E52F6DE572F8}" type="pres">
      <dgm:prSet presAssocID="{BF68A00F-D264-44CB-AD80-8EC3D60A04B7}" presName="space" presStyleCnt="0"/>
      <dgm:spPr/>
    </dgm:pt>
    <dgm:pt modelId="{9F062712-C3C8-4A1F-BB87-6446A00DFEED}" type="pres">
      <dgm:prSet presAssocID="{29057258-BC54-48A1-9439-C9AC4A7D1A23}" presName="compositeA" presStyleCnt="0"/>
      <dgm:spPr/>
    </dgm:pt>
    <dgm:pt modelId="{40AD0F3C-91A1-49DA-9FF8-4B8AF4E43F90}" type="pres">
      <dgm:prSet presAssocID="{29057258-BC54-48A1-9439-C9AC4A7D1A23}" presName="textA" presStyleLbl="revTx" presStyleIdx="2" presStyleCnt="3">
        <dgm:presLayoutVars>
          <dgm:bulletEnabled val="1"/>
        </dgm:presLayoutVars>
      </dgm:prSet>
      <dgm:spPr/>
      <dgm:t>
        <a:bodyPr/>
        <a:lstStyle/>
        <a:p>
          <a:endParaRPr lang="en-US"/>
        </a:p>
      </dgm:t>
    </dgm:pt>
    <dgm:pt modelId="{8A624B4D-0542-4DD8-AAC6-1B1B1CABC0B2}" type="pres">
      <dgm:prSet presAssocID="{29057258-BC54-48A1-9439-C9AC4A7D1A23}" presName="circleA" presStyleLbl="node1" presStyleIdx="2" presStyleCnt="3"/>
      <dgm:spPr/>
    </dgm:pt>
    <dgm:pt modelId="{70164B3D-F306-498E-B8FC-4C318CF09338}" type="pres">
      <dgm:prSet presAssocID="{29057258-BC54-48A1-9439-C9AC4A7D1A23}" presName="spaceA" presStyleCnt="0"/>
      <dgm:spPr/>
    </dgm:pt>
  </dgm:ptLst>
  <dgm:cxnLst>
    <dgm:cxn modelId="{C91C4B0C-893F-4503-96DF-7DBA088D06E4}" type="presOf" srcId="{4A395DBA-2C24-4197-8F23-0D6ED7A41C0A}" destId="{E0218122-E46C-47CC-B74C-156D5C87FE16}" srcOrd="0" destOrd="0" presId="urn:microsoft.com/office/officeart/2005/8/layout/hProcess11"/>
    <dgm:cxn modelId="{64CDFA33-BA98-4011-B549-647BEA08A43D}" srcId="{F5699CB8-E9E9-4B60-989E-E06C2A377700}" destId="{66712DCC-8F82-4C18-86E0-81B9BD05C9E5}" srcOrd="1" destOrd="0" parTransId="{3266B3AC-4DF0-4F41-832E-5D3FA6191033}" sibTransId="{BF68A00F-D264-44CB-AD80-8EC3D60A04B7}"/>
    <dgm:cxn modelId="{2DBEECCD-E2BC-4E6D-AE15-499B3FAC8541}" type="presOf" srcId="{F5699CB8-E9E9-4B60-989E-E06C2A377700}" destId="{4D2590EE-A74B-4336-B8C6-84D803F0104E}" srcOrd="0" destOrd="0" presId="urn:microsoft.com/office/officeart/2005/8/layout/hProcess11"/>
    <dgm:cxn modelId="{B0C9B648-ADCE-4A5D-8B58-A20BD70270E9}" type="presOf" srcId="{29057258-BC54-48A1-9439-C9AC4A7D1A23}" destId="{40AD0F3C-91A1-49DA-9FF8-4B8AF4E43F90}" srcOrd="0" destOrd="0" presId="urn:microsoft.com/office/officeart/2005/8/layout/hProcess11"/>
    <dgm:cxn modelId="{32410A5B-2F51-40A7-B6E2-294BC6C02B32}" type="presOf" srcId="{66712DCC-8F82-4C18-86E0-81B9BD05C9E5}" destId="{44AAD5F6-9688-410F-828E-4EB5392B3F04}" srcOrd="0" destOrd="0" presId="urn:microsoft.com/office/officeart/2005/8/layout/hProcess11"/>
    <dgm:cxn modelId="{92603599-21B1-42CC-BFD7-07C176781571}" srcId="{F5699CB8-E9E9-4B60-989E-E06C2A377700}" destId="{29057258-BC54-48A1-9439-C9AC4A7D1A23}" srcOrd="2" destOrd="0" parTransId="{85DEF72C-AF5D-49C7-9E85-3CC55E02E2CE}" sibTransId="{9836A125-999F-45A0-B714-51504B12CEAC}"/>
    <dgm:cxn modelId="{413D13B7-8DF2-4B59-A899-874941BE7365}" srcId="{F5699CB8-E9E9-4B60-989E-E06C2A377700}" destId="{4A395DBA-2C24-4197-8F23-0D6ED7A41C0A}" srcOrd="0" destOrd="0" parTransId="{4CC99EB7-A6B4-450F-8870-D95C40E8D3A0}" sibTransId="{669DE16F-3B1B-4C37-9067-1EAC0A9FCA7A}"/>
    <dgm:cxn modelId="{C9E15E80-1890-4028-9B9E-4256FEA99838}" type="presParOf" srcId="{4D2590EE-A74B-4336-B8C6-84D803F0104E}" destId="{9C303125-0652-407F-B707-531339E95ABB}" srcOrd="0" destOrd="0" presId="urn:microsoft.com/office/officeart/2005/8/layout/hProcess11"/>
    <dgm:cxn modelId="{41A432E6-DB32-4A08-8F0F-5CCF198E9452}" type="presParOf" srcId="{4D2590EE-A74B-4336-B8C6-84D803F0104E}" destId="{5E18F98E-AB3D-49A2-AB35-B8B6644781FB}" srcOrd="1" destOrd="0" presId="urn:microsoft.com/office/officeart/2005/8/layout/hProcess11"/>
    <dgm:cxn modelId="{D03FF8C1-89EA-4478-AABF-D18DE934F17B}" type="presParOf" srcId="{5E18F98E-AB3D-49A2-AB35-B8B6644781FB}" destId="{2652AF10-3316-4590-8FF9-9F91DE5B5289}" srcOrd="0" destOrd="0" presId="urn:microsoft.com/office/officeart/2005/8/layout/hProcess11"/>
    <dgm:cxn modelId="{44D4E654-F483-467B-BE96-483F3C3A7B93}" type="presParOf" srcId="{2652AF10-3316-4590-8FF9-9F91DE5B5289}" destId="{E0218122-E46C-47CC-B74C-156D5C87FE16}" srcOrd="0" destOrd="0" presId="urn:microsoft.com/office/officeart/2005/8/layout/hProcess11"/>
    <dgm:cxn modelId="{1CF2A324-8F06-4EA6-B38D-84C85C01DDE3}" type="presParOf" srcId="{2652AF10-3316-4590-8FF9-9F91DE5B5289}" destId="{05AF43F4-3118-4E4B-A585-62CEDB2E65B6}" srcOrd="1" destOrd="0" presId="urn:microsoft.com/office/officeart/2005/8/layout/hProcess11"/>
    <dgm:cxn modelId="{55CF019C-AE66-401B-A6D8-D1E13C3AFF56}" type="presParOf" srcId="{2652AF10-3316-4590-8FF9-9F91DE5B5289}" destId="{7591B3E9-A648-410B-9A0A-687A30CD0AA8}" srcOrd="2" destOrd="0" presId="urn:microsoft.com/office/officeart/2005/8/layout/hProcess11"/>
    <dgm:cxn modelId="{648FE2D4-9AA9-4858-A64B-5641BC008CBE}" type="presParOf" srcId="{5E18F98E-AB3D-49A2-AB35-B8B6644781FB}" destId="{B11D3E16-FCAC-41A0-904B-E5003C98B822}" srcOrd="1" destOrd="0" presId="urn:microsoft.com/office/officeart/2005/8/layout/hProcess11"/>
    <dgm:cxn modelId="{E5D05575-A95A-4138-834D-59C510A1C774}" type="presParOf" srcId="{5E18F98E-AB3D-49A2-AB35-B8B6644781FB}" destId="{FD4D877D-36AB-451E-B95F-701EAC0A7118}" srcOrd="2" destOrd="0" presId="urn:microsoft.com/office/officeart/2005/8/layout/hProcess11"/>
    <dgm:cxn modelId="{47DDA24B-C3A2-42BD-80DF-84A36D274970}" type="presParOf" srcId="{FD4D877D-36AB-451E-B95F-701EAC0A7118}" destId="{44AAD5F6-9688-410F-828E-4EB5392B3F04}" srcOrd="0" destOrd="0" presId="urn:microsoft.com/office/officeart/2005/8/layout/hProcess11"/>
    <dgm:cxn modelId="{474B15F7-BD87-4A5B-A296-2BEA3DB28BCC}" type="presParOf" srcId="{FD4D877D-36AB-451E-B95F-701EAC0A7118}" destId="{6667EF85-0A03-46E2-8382-36B44429EBF3}" srcOrd="1" destOrd="0" presId="urn:microsoft.com/office/officeart/2005/8/layout/hProcess11"/>
    <dgm:cxn modelId="{275CE4C8-2D57-4FDF-A4F3-E023310AF28D}" type="presParOf" srcId="{FD4D877D-36AB-451E-B95F-701EAC0A7118}" destId="{1E39AFDF-964A-4976-81F0-0B10D02F4272}" srcOrd="2" destOrd="0" presId="urn:microsoft.com/office/officeart/2005/8/layout/hProcess11"/>
    <dgm:cxn modelId="{C515BB9F-6770-4758-87ED-7B1AD244EE05}" type="presParOf" srcId="{5E18F98E-AB3D-49A2-AB35-B8B6644781FB}" destId="{50FD67DC-4D38-4B9C-8313-E52F6DE572F8}" srcOrd="3" destOrd="0" presId="urn:microsoft.com/office/officeart/2005/8/layout/hProcess11"/>
    <dgm:cxn modelId="{4F3560EF-C680-49C7-97B3-07E1CC47878A}" type="presParOf" srcId="{5E18F98E-AB3D-49A2-AB35-B8B6644781FB}" destId="{9F062712-C3C8-4A1F-BB87-6446A00DFEED}" srcOrd="4" destOrd="0" presId="urn:microsoft.com/office/officeart/2005/8/layout/hProcess11"/>
    <dgm:cxn modelId="{8FD471DB-E04C-48D1-86DD-8498DEAF2FA8}" type="presParOf" srcId="{9F062712-C3C8-4A1F-BB87-6446A00DFEED}" destId="{40AD0F3C-91A1-49DA-9FF8-4B8AF4E43F90}" srcOrd="0" destOrd="0" presId="urn:microsoft.com/office/officeart/2005/8/layout/hProcess11"/>
    <dgm:cxn modelId="{145CD9A9-1535-4E19-B155-76025EEFB459}" type="presParOf" srcId="{9F062712-C3C8-4A1F-BB87-6446A00DFEED}" destId="{8A624B4D-0542-4DD8-AAC6-1B1B1CABC0B2}" srcOrd="1" destOrd="0" presId="urn:microsoft.com/office/officeart/2005/8/layout/hProcess11"/>
    <dgm:cxn modelId="{6E76E156-A3AC-4645-89D2-588BB9E7B255}" type="presParOf" srcId="{9F062712-C3C8-4A1F-BB87-6446A00DFEED}" destId="{70164B3D-F306-498E-B8FC-4C318CF0933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CA0BD0-EC0C-4F08-83DC-C18CF2E7B7F5}" type="doc">
      <dgm:prSet loTypeId="urn:microsoft.com/office/officeart/2005/8/layout/venn1" loCatId="relationship" qsTypeId="urn:microsoft.com/office/officeart/2005/8/quickstyle/simple2" qsCatId="simple" csTypeId="urn:microsoft.com/office/officeart/2005/8/colors/accent1_2" csCatId="accent1" phldr="1"/>
      <dgm:spPr/>
      <dgm:t>
        <a:bodyPr/>
        <a:lstStyle/>
        <a:p>
          <a:endParaRPr lang="en-US"/>
        </a:p>
      </dgm:t>
    </dgm:pt>
    <dgm:pt modelId="{50B19CB3-D3A7-4C5D-AD89-368437E23C3A}">
      <dgm:prSet custT="1"/>
      <dgm:spPr/>
      <dgm:t>
        <a:bodyPr/>
        <a:lstStyle/>
        <a:p>
          <a:pPr algn="l" rtl="0"/>
          <a:r>
            <a:rPr lang="lv-LV" sz="2000" dirty="0" smtClean="0"/>
            <a:t>Ņemti vērā </a:t>
          </a:r>
          <a:r>
            <a:rPr lang="lv-LV" sz="2000" u="sng" dirty="0" smtClean="0"/>
            <a:t>Latvijas Pašvaldību savienības priekšlikumi  </a:t>
          </a:r>
          <a:r>
            <a:rPr lang="lv-LV" sz="2000" dirty="0" smtClean="0"/>
            <a:t>un, lai samazinātu administratīvo slogu pašvaldībām</a:t>
          </a:r>
        </a:p>
        <a:p>
          <a:pPr algn="l" rtl="0"/>
          <a:r>
            <a:rPr lang="lv-LV" sz="2000" dirty="0" smtClean="0"/>
            <a:t> pieņemti </a:t>
          </a:r>
          <a:r>
            <a:rPr lang="lv-LV" sz="2600" dirty="0" smtClean="0"/>
            <a:t>07.08.2018.</a:t>
          </a:r>
          <a:endParaRPr lang="lv-LV" sz="2600" dirty="0"/>
        </a:p>
      </dgm:t>
    </dgm:pt>
    <dgm:pt modelId="{A12C4CAB-32C9-4B99-99F7-7AD66582DD7A}" type="parTrans" cxnId="{FBB42B0C-9B3D-4727-BB7D-A8788A13984F}">
      <dgm:prSet/>
      <dgm:spPr/>
      <dgm:t>
        <a:bodyPr/>
        <a:lstStyle/>
        <a:p>
          <a:endParaRPr lang="en-US"/>
        </a:p>
      </dgm:t>
    </dgm:pt>
    <dgm:pt modelId="{F679DEEC-8578-417F-897F-07D67D2500A9}" type="sibTrans" cxnId="{FBB42B0C-9B3D-4727-BB7D-A8788A13984F}">
      <dgm:prSet/>
      <dgm:spPr/>
      <dgm:t>
        <a:bodyPr/>
        <a:lstStyle/>
        <a:p>
          <a:endParaRPr lang="en-US"/>
        </a:p>
      </dgm:t>
    </dgm:pt>
    <dgm:pt modelId="{CD280EB0-F785-47C8-9147-5FDFC9E94F6A}">
      <dgm:prSet custT="1"/>
      <dgm:spPr/>
      <dgm:t>
        <a:bodyPr/>
        <a:lstStyle/>
        <a:p>
          <a:pPr algn="ctr" rtl="0"/>
          <a:r>
            <a:rPr lang="lv-LV" sz="1800" b="1" dirty="0" smtClean="0"/>
            <a:t>iestāde, kura tiek finansēta no pašvaldības budžeta</a:t>
          </a:r>
          <a:r>
            <a:rPr lang="lv-LV" sz="1800" dirty="0" smtClean="0"/>
            <a:t>, </a:t>
          </a:r>
          <a:r>
            <a:rPr lang="lv-LV" sz="1800" i="1" dirty="0" smtClean="0"/>
            <a:t>(</a:t>
          </a:r>
          <a:r>
            <a:rPr lang="lv-LV" sz="1800" i="1" u="sng" dirty="0" smtClean="0"/>
            <a:t>ja to pieļauj MK 96 </a:t>
          </a:r>
          <a:r>
            <a:rPr lang="lv-LV" sz="1800" i="1" dirty="0" smtClean="0"/>
            <a:t>«Nodokļu un citu maksājumu reģistrēšanas elektronisko ierīču un iekārtu lietošanas kārtība»</a:t>
          </a:r>
          <a:r>
            <a:rPr lang="lv-LV" sz="1800" i="1" u="sng" dirty="0" smtClean="0"/>
            <a:t>)</a:t>
          </a:r>
        </a:p>
        <a:p>
          <a:pPr algn="ctr" rtl="0"/>
          <a:r>
            <a:rPr lang="lv-LV" sz="1800" dirty="0" smtClean="0"/>
            <a:t> saņemot no fiziskās personas skaidrās naudas maksājumus par iestādes, kura tiek finansēta no pašvaldības budžeta, administrēto nodokli, nodevu vai par maksas pakalpojumu, </a:t>
          </a:r>
          <a:r>
            <a:rPr lang="lv-LV" sz="1800" b="1" u="sng" dirty="0" smtClean="0"/>
            <a:t>drīkst sagatavot pašas iestādes noteiktu dokumentu par saņemto  skaidras naudas maksājumu </a:t>
          </a:r>
        </a:p>
        <a:p>
          <a:pPr algn="r" rtl="0"/>
          <a:r>
            <a:rPr lang="lv-LV" sz="1600" b="1" i="1" dirty="0" smtClean="0"/>
            <a:t>(kvītis nevajag reģistrēt VID)</a:t>
          </a:r>
          <a:endParaRPr lang="lv-LV" sz="1600" dirty="0"/>
        </a:p>
      </dgm:t>
    </dgm:pt>
    <dgm:pt modelId="{82E8EBA3-D086-4A44-93B7-DC88C14F9988}" type="parTrans" cxnId="{CD019A37-845D-4B27-BC85-8B26B36394B3}">
      <dgm:prSet/>
      <dgm:spPr/>
      <dgm:t>
        <a:bodyPr/>
        <a:lstStyle/>
        <a:p>
          <a:endParaRPr lang="en-US"/>
        </a:p>
      </dgm:t>
    </dgm:pt>
    <dgm:pt modelId="{F375F3F8-B8D8-4639-91D4-CE10937B0741}" type="sibTrans" cxnId="{CD019A37-845D-4B27-BC85-8B26B36394B3}">
      <dgm:prSet/>
      <dgm:spPr/>
      <dgm:t>
        <a:bodyPr/>
        <a:lstStyle/>
        <a:p>
          <a:endParaRPr lang="en-US"/>
        </a:p>
      </dgm:t>
    </dgm:pt>
    <dgm:pt modelId="{4809A50A-9F15-4713-813F-B0E214FB157E}" type="pres">
      <dgm:prSet presAssocID="{B5CA0BD0-EC0C-4F08-83DC-C18CF2E7B7F5}" presName="compositeShape" presStyleCnt="0">
        <dgm:presLayoutVars>
          <dgm:chMax val="7"/>
          <dgm:dir/>
          <dgm:resizeHandles val="exact"/>
        </dgm:presLayoutVars>
      </dgm:prSet>
      <dgm:spPr/>
      <dgm:t>
        <a:bodyPr/>
        <a:lstStyle/>
        <a:p>
          <a:endParaRPr lang="en-US"/>
        </a:p>
      </dgm:t>
    </dgm:pt>
    <dgm:pt modelId="{F420AE84-1DF6-4FC6-8444-2F25A3A5F9AD}" type="pres">
      <dgm:prSet presAssocID="{50B19CB3-D3A7-4C5D-AD89-368437E23C3A}" presName="circ1" presStyleLbl="vennNode1" presStyleIdx="0" presStyleCnt="2"/>
      <dgm:spPr/>
      <dgm:t>
        <a:bodyPr/>
        <a:lstStyle/>
        <a:p>
          <a:endParaRPr lang="en-US"/>
        </a:p>
      </dgm:t>
    </dgm:pt>
    <dgm:pt modelId="{053E8B6B-27D9-4C70-8551-B4F6A8FE0E92}" type="pres">
      <dgm:prSet presAssocID="{50B19CB3-D3A7-4C5D-AD89-368437E23C3A}" presName="circ1Tx" presStyleLbl="revTx" presStyleIdx="0" presStyleCnt="0">
        <dgm:presLayoutVars>
          <dgm:chMax val="0"/>
          <dgm:chPref val="0"/>
          <dgm:bulletEnabled val="1"/>
        </dgm:presLayoutVars>
      </dgm:prSet>
      <dgm:spPr/>
      <dgm:t>
        <a:bodyPr/>
        <a:lstStyle/>
        <a:p>
          <a:endParaRPr lang="en-US"/>
        </a:p>
      </dgm:t>
    </dgm:pt>
    <dgm:pt modelId="{1222B08D-A6B1-4430-ABAE-764C152AF213}" type="pres">
      <dgm:prSet presAssocID="{CD280EB0-F785-47C8-9147-5FDFC9E94F6A}" presName="circ2" presStyleLbl="vennNode1" presStyleIdx="1" presStyleCnt="2" custScaleX="121527" custScaleY="112912"/>
      <dgm:spPr/>
      <dgm:t>
        <a:bodyPr/>
        <a:lstStyle/>
        <a:p>
          <a:endParaRPr lang="en-US"/>
        </a:p>
      </dgm:t>
    </dgm:pt>
    <dgm:pt modelId="{CEA1B174-49E4-4154-B365-42143589DCF8}" type="pres">
      <dgm:prSet presAssocID="{CD280EB0-F785-47C8-9147-5FDFC9E94F6A}" presName="circ2Tx" presStyleLbl="revTx" presStyleIdx="0" presStyleCnt="0">
        <dgm:presLayoutVars>
          <dgm:chMax val="0"/>
          <dgm:chPref val="0"/>
          <dgm:bulletEnabled val="1"/>
        </dgm:presLayoutVars>
      </dgm:prSet>
      <dgm:spPr/>
      <dgm:t>
        <a:bodyPr/>
        <a:lstStyle/>
        <a:p>
          <a:endParaRPr lang="en-US"/>
        </a:p>
      </dgm:t>
    </dgm:pt>
  </dgm:ptLst>
  <dgm:cxnLst>
    <dgm:cxn modelId="{A5A68166-FA96-4F98-B1E9-DDF58DD13D8A}" type="presOf" srcId="{B5CA0BD0-EC0C-4F08-83DC-C18CF2E7B7F5}" destId="{4809A50A-9F15-4713-813F-B0E214FB157E}" srcOrd="0" destOrd="0" presId="urn:microsoft.com/office/officeart/2005/8/layout/venn1"/>
    <dgm:cxn modelId="{DAD26B23-4943-4217-8B25-5763F917F0C1}" type="presOf" srcId="{CD280EB0-F785-47C8-9147-5FDFC9E94F6A}" destId="{1222B08D-A6B1-4430-ABAE-764C152AF213}" srcOrd="0" destOrd="0" presId="urn:microsoft.com/office/officeart/2005/8/layout/venn1"/>
    <dgm:cxn modelId="{222BC30C-5600-4826-99AF-DBFC6AE4DC7C}" type="presOf" srcId="{50B19CB3-D3A7-4C5D-AD89-368437E23C3A}" destId="{F420AE84-1DF6-4FC6-8444-2F25A3A5F9AD}" srcOrd="0" destOrd="0" presId="urn:microsoft.com/office/officeart/2005/8/layout/venn1"/>
    <dgm:cxn modelId="{CD019A37-845D-4B27-BC85-8B26B36394B3}" srcId="{B5CA0BD0-EC0C-4F08-83DC-C18CF2E7B7F5}" destId="{CD280EB0-F785-47C8-9147-5FDFC9E94F6A}" srcOrd="1" destOrd="0" parTransId="{82E8EBA3-D086-4A44-93B7-DC88C14F9988}" sibTransId="{F375F3F8-B8D8-4639-91D4-CE10937B0741}"/>
    <dgm:cxn modelId="{123818B7-315A-45AC-8019-FB24CF52F749}" type="presOf" srcId="{CD280EB0-F785-47C8-9147-5FDFC9E94F6A}" destId="{CEA1B174-49E4-4154-B365-42143589DCF8}" srcOrd="1" destOrd="0" presId="urn:microsoft.com/office/officeart/2005/8/layout/venn1"/>
    <dgm:cxn modelId="{FBB42B0C-9B3D-4727-BB7D-A8788A13984F}" srcId="{B5CA0BD0-EC0C-4F08-83DC-C18CF2E7B7F5}" destId="{50B19CB3-D3A7-4C5D-AD89-368437E23C3A}" srcOrd="0" destOrd="0" parTransId="{A12C4CAB-32C9-4B99-99F7-7AD66582DD7A}" sibTransId="{F679DEEC-8578-417F-897F-07D67D2500A9}"/>
    <dgm:cxn modelId="{06F24293-4356-4569-B339-DB8740E21A65}" type="presOf" srcId="{50B19CB3-D3A7-4C5D-AD89-368437E23C3A}" destId="{053E8B6B-27D9-4C70-8551-B4F6A8FE0E92}" srcOrd="1" destOrd="0" presId="urn:microsoft.com/office/officeart/2005/8/layout/venn1"/>
    <dgm:cxn modelId="{16090809-FC90-444F-9FDD-53EA9B97B6A9}" type="presParOf" srcId="{4809A50A-9F15-4713-813F-B0E214FB157E}" destId="{F420AE84-1DF6-4FC6-8444-2F25A3A5F9AD}" srcOrd="0" destOrd="0" presId="urn:microsoft.com/office/officeart/2005/8/layout/venn1"/>
    <dgm:cxn modelId="{FCF990FB-0B77-4854-B33B-B83AFBC91E54}" type="presParOf" srcId="{4809A50A-9F15-4713-813F-B0E214FB157E}" destId="{053E8B6B-27D9-4C70-8551-B4F6A8FE0E92}" srcOrd="1" destOrd="0" presId="urn:microsoft.com/office/officeart/2005/8/layout/venn1"/>
    <dgm:cxn modelId="{13AAB10B-EB01-413B-96F0-E26BF5ABC68B}" type="presParOf" srcId="{4809A50A-9F15-4713-813F-B0E214FB157E}" destId="{1222B08D-A6B1-4430-ABAE-764C152AF213}" srcOrd="2" destOrd="0" presId="urn:microsoft.com/office/officeart/2005/8/layout/venn1"/>
    <dgm:cxn modelId="{43676B9F-7B28-492A-A0B5-C24896EC7B0B}" type="presParOf" srcId="{4809A50A-9F15-4713-813F-B0E214FB157E}" destId="{CEA1B174-49E4-4154-B365-42143589DCF8}"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03125-0652-407F-B707-531339E95ABB}">
      <dsp:nvSpPr>
        <dsp:cNvPr id="0" name=""/>
        <dsp:cNvSpPr/>
      </dsp:nvSpPr>
      <dsp:spPr>
        <a:xfrm>
          <a:off x="0" y="1457220"/>
          <a:ext cx="8229600" cy="194296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218122-E46C-47CC-B74C-156D5C87FE16}">
      <dsp:nvSpPr>
        <dsp:cNvPr id="0" name=""/>
        <dsp:cNvSpPr/>
      </dsp:nvSpPr>
      <dsp:spPr>
        <a:xfrm>
          <a:off x="3616" y="0"/>
          <a:ext cx="2386905" cy="194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rtl="0">
            <a:lnSpc>
              <a:spcPct val="90000"/>
            </a:lnSpc>
            <a:spcBef>
              <a:spcPct val="0"/>
            </a:spcBef>
            <a:spcAft>
              <a:spcPct val="35000"/>
            </a:spcAft>
          </a:pPr>
          <a:endParaRPr lang="lv-LV" sz="1900" kern="1200"/>
        </a:p>
      </dsp:txBody>
      <dsp:txXfrm>
        <a:off x="3616" y="0"/>
        <a:ext cx="2386905" cy="1942961"/>
      </dsp:txXfrm>
    </dsp:sp>
    <dsp:sp modelId="{05AF43F4-3118-4E4B-A585-62CEDB2E65B6}">
      <dsp:nvSpPr>
        <dsp:cNvPr id="0" name=""/>
        <dsp:cNvSpPr/>
      </dsp:nvSpPr>
      <dsp:spPr>
        <a:xfrm>
          <a:off x="954199" y="2185831"/>
          <a:ext cx="485740" cy="485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AAD5F6-9688-410F-828E-4EB5392B3F04}">
      <dsp:nvSpPr>
        <dsp:cNvPr id="0" name=""/>
        <dsp:cNvSpPr/>
      </dsp:nvSpPr>
      <dsp:spPr>
        <a:xfrm>
          <a:off x="2509867" y="2914441"/>
          <a:ext cx="2386905" cy="194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lvl="0" algn="ctr" defTabSz="844550" rtl="0">
            <a:lnSpc>
              <a:spcPct val="90000"/>
            </a:lnSpc>
            <a:spcBef>
              <a:spcPct val="0"/>
            </a:spcBef>
            <a:spcAft>
              <a:spcPct val="35000"/>
            </a:spcAft>
          </a:pPr>
          <a:r>
            <a:rPr lang="lv-LV" sz="1900" b="1" kern="1200" dirty="0" smtClean="0"/>
            <a:t>Grozījumi MK 2003.gada 21.oktobra noteikumos Nr.584 «Kases operāciju uzskaites noteikumi»</a:t>
          </a:r>
          <a:endParaRPr lang="lv-LV" sz="1900" b="1" kern="1200" dirty="0"/>
        </a:p>
      </dsp:txBody>
      <dsp:txXfrm>
        <a:off x="2509867" y="2914441"/>
        <a:ext cx="2386905" cy="1942961"/>
      </dsp:txXfrm>
    </dsp:sp>
    <dsp:sp modelId="{6667EF85-0A03-46E2-8382-36B44429EBF3}">
      <dsp:nvSpPr>
        <dsp:cNvPr id="0" name=""/>
        <dsp:cNvSpPr/>
      </dsp:nvSpPr>
      <dsp:spPr>
        <a:xfrm>
          <a:off x="3460449" y="2185831"/>
          <a:ext cx="485740" cy="485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AD0F3C-91A1-49DA-9FF8-4B8AF4E43F90}">
      <dsp:nvSpPr>
        <dsp:cNvPr id="0" name=""/>
        <dsp:cNvSpPr/>
      </dsp:nvSpPr>
      <dsp:spPr>
        <a:xfrm>
          <a:off x="5016118" y="0"/>
          <a:ext cx="2386905" cy="194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rtl="0">
            <a:lnSpc>
              <a:spcPct val="90000"/>
            </a:lnSpc>
            <a:spcBef>
              <a:spcPct val="0"/>
            </a:spcBef>
            <a:spcAft>
              <a:spcPct val="35000"/>
            </a:spcAft>
          </a:pPr>
          <a:r>
            <a:rPr lang="lv-LV" sz="1900" b="1" kern="1200" dirty="0" smtClean="0"/>
            <a:t>Jauns Grāmatvedības likums</a:t>
          </a:r>
          <a:endParaRPr lang="lv-LV" sz="1900" b="1" kern="1200" dirty="0"/>
        </a:p>
      </dsp:txBody>
      <dsp:txXfrm>
        <a:off x="5016118" y="0"/>
        <a:ext cx="2386905" cy="1942961"/>
      </dsp:txXfrm>
    </dsp:sp>
    <dsp:sp modelId="{8A624B4D-0542-4DD8-AAC6-1B1B1CABC0B2}">
      <dsp:nvSpPr>
        <dsp:cNvPr id="0" name=""/>
        <dsp:cNvSpPr/>
      </dsp:nvSpPr>
      <dsp:spPr>
        <a:xfrm>
          <a:off x="5966700" y="2185831"/>
          <a:ext cx="485740" cy="485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20AE84-1DF6-4FC6-8444-2F25A3A5F9AD}">
      <dsp:nvSpPr>
        <dsp:cNvPr id="0" name=""/>
        <dsp:cNvSpPr/>
      </dsp:nvSpPr>
      <dsp:spPr>
        <a:xfrm>
          <a:off x="-60641" y="438898"/>
          <a:ext cx="4567428" cy="4567427"/>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889000" rtl="0">
            <a:lnSpc>
              <a:spcPct val="90000"/>
            </a:lnSpc>
            <a:spcBef>
              <a:spcPct val="0"/>
            </a:spcBef>
            <a:spcAft>
              <a:spcPct val="35000"/>
            </a:spcAft>
          </a:pPr>
          <a:r>
            <a:rPr lang="lv-LV" sz="2000" kern="1200" dirty="0" smtClean="0"/>
            <a:t>Ņemti vērā </a:t>
          </a:r>
          <a:r>
            <a:rPr lang="lv-LV" sz="2000" u="sng" kern="1200" dirty="0" smtClean="0"/>
            <a:t>Latvijas Pašvaldību savienības priekšlikumi  </a:t>
          </a:r>
          <a:r>
            <a:rPr lang="lv-LV" sz="2000" kern="1200" dirty="0" smtClean="0"/>
            <a:t>un, lai samazinātu administratīvo slogu pašvaldībām</a:t>
          </a:r>
        </a:p>
        <a:p>
          <a:pPr lvl="0" algn="l" defTabSz="889000" rtl="0">
            <a:lnSpc>
              <a:spcPct val="90000"/>
            </a:lnSpc>
            <a:spcBef>
              <a:spcPct val="0"/>
            </a:spcBef>
            <a:spcAft>
              <a:spcPct val="35000"/>
            </a:spcAft>
          </a:pPr>
          <a:r>
            <a:rPr lang="lv-LV" sz="2000" kern="1200" dirty="0" smtClean="0"/>
            <a:t> pieņemti </a:t>
          </a:r>
          <a:r>
            <a:rPr lang="lv-LV" sz="2600" kern="1200" dirty="0" smtClean="0"/>
            <a:t>07.08.2018.</a:t>
          </a:r>
          <a:endParaRPr lang="lv-LV" sz="2600" kern="1200" dirty="0"/>
        </a:p>
      </dsp:txBody>
      <dsp:txXfrm>
        <a:off x="577152" y="977495"/>
        <a:ext cx="2633472" cy="3490232"/>
      </dsp:txXfrm>
    </dsp:sp>
    <dsp:sp modelId="{1222B08D-A6B1-4430-ABAE-764C152AF213}">
      <dsp:nvSpPr>
        <dsp:cNvPr id="0" name=""/>
        <dsp:cNvSpPr/>
      </dsp:nvSpPr>
      <dsp:spPr>
        <a:xfrm>
          <a:off x="2739583" y="144024"/>
          <a:ext cx="5550658" cy="5157174"/>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lv-LV" sz="1800" b="1" kern="1200" dirty="0" smtClean="0"/>
            <a:t>iestāde, kura tiek finansēta no pašvaldības budžeta</a:t>
          </a:r>
          <a:r>
            <a:rPr lang="lv-LV" sz="1800" kern="1200" dirty="0" smtClean="0"/>
            <a:t>, </a:t>
          </a:r>
          <a:r>
            <a:rPr lang="lv-LV" sz="1800" i="1" kern="1200" dirty="0" smtClean="0"/>
            <a:t>(</a:t>
          </a:r>
          <a:r>
            <a:rPr lang="lv-LV" sz="1800" i="1" u="sng" kern="1200" dirty="0" smtClean="0"/>
            <a:t>ja to pieļauj MK 96 </a:t>
          </a:r>
          <a:r>
            <a:rPr lang="lv-LV" sz="1800" i="1" kern="1200" dirty="0" smtClean="0"/>
            <a:t>«Nodokļu un citu maksājumu reģistrēšanas elektronisko ierīču un iekārtu lietošanas kārtība»</a:t>
          </a:r>
          <a:r>
            <a:rPr lang="lv-LV" sz="1800" i="1" u="sng" kern="1200" dirty="0" smtClean="0"/>
            <a:t>)</a:t>
          </a:r>
        </a:p>
        <a:p>
          <a:pPr lvl="0" algn="ctr" defTabSz="800100" rtl="0">
            <a:lnSpc>
              <a:spcPct val="90000"/>
            </a:lnSpc>
            <a:spcBef>
              <a:spcPct val="0"/>
            </a:spcBef>
            <a:spcAft>
              <a:spcPct val="35000"/>
            </a:spcAft>
          </a:pPr>
          <a:r>
            <a:rPr lang="lv-LV" sz="1800" kern="1200" dirty="0" smtClean="0"/>
            <a:t> saņemot no fiziskās personas skaidrās naudas maksājumus par iestādes, kura tiek finansēta no pašvaldības budžeta, administrēto nodokli, nodevu vai par maksas pakalpojumu, </a:t>
          </a:r>
          <a:r>
            <a:rPr lang="lv-LV" sz="1800" b="1" u="sng" kern="1200" dirty="0" smtClean="0"/>
            <a:t>drīkst sagatavot pašas iestādes noteiktu dokumentu par saņemto  skaidras naudas maksājumu </a:t>
          </a:r>
        </a:p>
        <a:p>
          <a:pPr lvl="0" algn="r" defTabSz="800100" rtl="0">
            <a:lnSpc>
              <a:spcPct val="90000"/>
            </a:lnSpc>
            <a:spcBef>
              <a:spcPct val="0"/>
            </a:spcBef>
            <a:spcAft>
              <a:spcPct val="35000"/>
            </a:spcAft>
          </a:pPr>
          <a:r>
            <a:rPr lang="lv-LV" sz="1600" b="1" i="1" kern="1200" dirty="0" smtClean="0"/>
            <a:t>(kvītis nevajag reģistrēt VID)</a:t>
          </a:r>
          <a:endParaRPr lang="lv-LV" sz="1600" kern="1200" dirty="0"/>
        </a:p>
      </dsp:txBody>
      <dsp:txXfrm>
        <a:off x="4314770" y="752166"/>
        <a:ext cx="3200379" cy="3940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5"/>
            <a:ext cx="2918831" cy="4951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5379" y="5"/>
            <a:ext cx="2918831" cy="495188"/>
          </a:xfrm>
          <a:prstGeom prst="rect">
            <a:avLst/>
          </a:prstGeom>
        </p:spPr>
        <p:txBody>
          <a:bodyPr vert="horz" lIns="91440" tIns="45720" rIns="91440" bIns="45720" rtlCol="0"/>
          <a:lstStyle>
            <a:lvl1pPr algn="r">
              <a:defRPr sz="1200"/>
            </a:lvl1pPr>
          </a:lstStyle>
          <a:p>
            <a:fld id="{863BDC0E-93EE-4868-837E-855B7ADD295E}" type="datetimeFigureOut">
              <a:rPr lang="lv-LV" smtClean="0"/>
              <a:t>05.12.2018</a:t>
            </a:fld>
            <a:endParaRPr lang="lv-LV"/>
          </a:p>
        </p:txBody>
      </p:sp>
      <p:sp>
        <p:nvSpPr>
          <p:cNvPr id="4" name="Footer Placeholder 3"/>
          <p:cNvSpPr>
            <a:spLocks noGrp="1"/>
          </p:cNvSpPr>
          <p:nvPr>
            <p:ph type="ftr" sz="quarter" idx="2"/>
          </p:nvPr>
        </p:nvSpPr>
        <p:spPr>
          <a:xfrm>
            <a:off x="8" y="9374307"/>
            <a:ext cx="2918831" cy="4951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5379" y="9374307"/>
            <a:ext cx="2918831" cy="495187"/>
          </a:xfrm>
          <a:prstGeom prst="rect">
            <a:avLst/>
          </a:prstGeom>
        </p:spPr>
        <p:txBody>
          <a:bodyPr vert="horz" lIns="91440" tIns="45720" rIns="91440" bIns="45720" rtlCol="0" anchor="b"/>
          <a:lstStyle>
            <a:lvl1pPr algn="r">
              <a:defRPr sz="1200"/>
            </a:lvl1pPr>
          </a:lstStyle>
          <a:p>
            <a:fld id="{B7CF7E09-EDE5-49AA-95CC-BF71AA3E4697}" type="slidenum">
              <a:rPr lang="lv-LV" smtClean="0"/>
              <a:t>‹#›</a:t>
            </a:fld>
            <a:endParaRPr lang="lv-LV"/>
          </a:p>
        </p:txBody>
      </p:sp>
    </p:spTree>
    <p:extLst>
      <p:ext uri="{BB962C8B-B14F-4D97-AF65-F5344CB8AC3E}">
        <p14:creationId xmlns:p14="http://schemas.microsoft.com/office/powerpoint/2010/main" val="3263144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3"/>
            <a:ext cx="2918831" cy="49347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9" y="3"/>
            <a:ext cx="2918831" cy="493475"/>
          </a:xfrm>
          <a:prstGeom prst="rect">
            <a:avLst/>
          </a:prstGeom>
        </p:spPr>
        <p:txBody>
          <a:bodyPr vert="horz" lIns="91440" tIns="45720" rIns="91440" bIns="45720" rtlCol="0"/>
          <a:lstStyle>
            <a:lvl1pPr algn="r">
              <a:defRPr sz="1200"/>
            </a:lvl1pPr>
          </a:lstStyle>
          <a:p>
            <a:fld id="{30D7EF8A-8F42-45CC-9010-7ECE206F8CD5}" type="datetimeFigureOut">
              <a:rPr lang="lv-LV" smtClean="0"/>
              <a:t>05.12.2018</a:t>
            </a:fld>
            <a:endParaRPr lang="lv-LV"/>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688011"/>
            <a:ext cx="5388610" cy="444127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8" y="9374305"/>
            <a:ext cx="2918831" cy="49347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9" y="9374305"/>
            <a:ext cx="2918831" cy="493475"/>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1</a:t>
            </a:fld>
            <a:endParaRPr lang="lv-LV"/>
          </a:p>
        </p:txBody>
      </p:sp>
    </p:spTree>
    <p:extLst>
      <p:ext uri="{BB962C8B-B14F-4D97-AF65-F5344CB8AC3E}">
        <p14:creationId xmlns:p14="http://schemas.microsoft.com/office/powerpoint/2010/main" val="132395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10</a:t>
            </a:fld>
            <a:endParaRPr lang="lv-LV"/>
          </a:p>
        </p:txBody>
      </p:sp>
    </p:spTree>
    <p:extLst>
      <p:ext uri="{BB962C8B-B14F-4D97-AF65-F5344CB8AC3E}">
        <p14:creationId xmlns:p14="http://schemas.microsoft.com/office/powerpoint/2010/main" val="120441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152526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3</a:t>
            </a:fld>
            <a:endParaRPr lang="lv-LV"/>
          </a:p>
        </p:txBody>
      </p:sp>
    </p:spTree>
    <p:extLst>
      <p:ext uri="{BB962C8B-B14F-4D97-AF65-F5344CB8AC3E}">
        <p14:creationId xmlns:p14="http://schemas.microsoft.com/office/powerpoint/2010/main" val="409638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4</a:t>
            </a:fld>
            <a:endParaRPr lang="lv-LV"/>
          </a:p>
        </p:txBody>
      </p:sp>
    </p:spTree>
    <p:extLst>
      <p:ext uri="{BB962C8B-B14F-4D97-AF65-F5344CB8AC3E}">
        <p14:creationId xmlns:p14="http://schemas.microsoft.com/office/powerpoint/2010/main" val="3459546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5</a:t>
            </a:fld>
            <a:endParaRPr lang="lv-LV"/>
          </a:p>
        </p:txBody>
      </p:sp>
    </p:spTree>
    <p:extLst>
      <p:ext uri="{BB962C8B-B14F-4D97-AF65-F5344CB8AC3E}">
        <p14:creationId xmlns:p14="http://schemas.microsoft.com/office/powerpoint/2010/main" val="4249974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6</a:t>
            </a:fld>
            <a:endParaRPr lang="lv-LV"/>
          </a:p>
        </p:txBody>
      </p:sp>
    </p:spTree>
    <p:extLst>
      <p:ext uri="{BB962C8B-B14F-4D97-AF65-F5344CB8AC3E}">
        <p14:creationId xmlns:p14="http://schemas.microsoft.com/office/powerpoint/2010/main" val="3805980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7</a:t>
            </a:fld>
            <a:endParaRPr lang="lv-LV"/>
          </a:p>
        </p:txBody>
      </p:sp>
    </p:spTree>
    <p:extLst>
      <p:ext uri="{BB962C8B-B14F-4D97-AF65-F5344CB8AC3E}">
        <p14:creationId xmlns:p14="http://schemas.microsoft.com/office/powerpoint/2010/main" val="332391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8</a:t>
            </a:fld>
            <a:endParaRPr lang="lv-LV"/>
          </a:p>
        </p:txBody>
      </p:sp>
    </p:spTree>
    <p:extLst>
      <p:ext uri="{BB962C8B-B14F-4D97-AF65-F5344CB8AC3E}">
        <p14:creationId xmlns:p14="http://schemas.microsoft.com/office/powerpoint/2010/main" val="100562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Notikušas 6 darba </a:t>
            </a:r>
            <a:r>
              <a:rPr lang="lv-LV" smtClean="0"/>
              <a:t>grupas sēdes </a:t>
            </a:r>
            <a:r>
              <a:rPr lang="lv-LV" dirty="0" smtClean="0"/>
              <a:t>, decembrī būs pēdējā</a:t>
            </a:r>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9</a:t>
            </a:fld>
            <a:endParaRPr lang="lv-LV"/>
          </a:p>
        </p:txBody>
      </p:sp>
    </p:spTree>
    <p:extLst>
      <p:ext uri="{BB962C8B-B14F-4D97-AF65-F5344CB8AC3E}">
        <p14:creationId xmlns:p14="http://schemas.microsoft.com/office/powerpoint/2010/main" val="4073322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v-LV" smtClean="0"/>
              <a:t>24.05.2018</a:t>
            </a:r>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smtClean="0"/>
              <a:t>24.05.2018</a:t>
            </a:r>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ikumi.lv/ta/id/80346#p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likumi.lv/ta/id/80346#p14"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ikumi.lv/ta/id/80346#p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likumi.lv/ta/id/80346#p1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ikumi.lv/ta/id/66460-par-gramatvedib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55776" y="1340768"/>
            <a:ext cx="5760640" cy="2520280"/>
          </a:xfrm>
        </p:spPr>
        <p:txBody>
          <a:bodyPr>
            <a:noAutofit/>
          </a:bodyPr>
          <a:lstStyle/>
          <a:p>
            <a:r>
              <a:rPr lang="lv-LV" sz="2400" b="1" dirty="0" smtClean="0">
                <a:solidFill>
                  <a:srgbClr val="C00000"/>
                </a:solidFill>
                <a:effectLst/>
                <a:cs typeface="Times New Roman" panose="02020603050405020304" pitchFamily="18" charset="0"/>
              </a:rPr>
              <a:t>Valsts kases seminārs 2018</a:t>
            </a:r>
            <a:br>
              <a:rPr lang="lv-LV" sz="2400" b="1" dirty="0" smtClean="0">
                <a:solidFill>
                  <a:srgbClr val="C00000"/>
                </a:solidFill>
                <a:effectLst/>
                <a:cs typeface="Times New Roman" panose="02020603050405020304" pitchFamily="18" charset="0"/>
              </a:rPr>
            </a:br>
            <a:r>
              <a:rPr lang="lv-LV" sz="2400" b="1" dirty="0" smtClean="0">
                <a:solidFill>
                  <a:srgbClr val="C00000"/>
                </a:solidFill>
                <a:effectLst/>
                <a:cs typeface="Times New Roman" panose="02020603050405020304" pitchFamily="18" charset="0"/>
              </a:rPr>
              <a:t>jauns </a:t>
            </a:r>
            <a:r>
              <a:rPr lang="lv-LV" sz="2800" b="1" dirty="0" smtClean="0">
                <a:solidFill>
                  <a:srgbClr val="C00000"/>
                </a:solidFill>
                <a:effectLst/>
                <a:cs typeface="Times New Roman" panose="02020603050405020304" pitchFamily="18" charset="0"/>
              </a:rPr>
              <a:t>Grāmatvedības likums</a:t>
            </a:r>
            <a:endParaRPr lang="lv-LV" sz="2800" b="1" dirty="0">
              <a:solidFill>
                <a:srgbClr val="C00000"/>
              </a:solidFill>
              <a:cs typeface="Times New Roman" panose="02020603050405020304" pitchFamily="18" charset="0"/>
            </a:endParaRPr>
          </a:p>
        </p:txBody>
      </p:sp>
      <p:sp>
        <p:nvSpPr>
          <p:cNvPr id="5" name="Content Placeholder 4"/>
          <p:cNvSpPr>
            <a:spLocks noGrp="1"/>
          </p:cNvSpPr>
          <p:nvPr>
            <p:ph sz="quarter" idx="10"/>
          </p:nvPr>
        </p:nvSpPr>
        <p:spPr>
          <a:xfrm>
            <a:off x="2411759" y="4005064"/>
            <a:ext cx="5760641" cy="1656184"/>
          </a:xfrm>
        </p:spPr>
        <p:txBody>
          <a:bodyPr/>
          <a:lstStyle/>
          <a:p>
            <a:r>
              <a:rPr lang="lv-LV" b="1" dirty="0" smtClean="0">
                <a:solidFill>
                  <a:schemeClr val="tx2"/>
                </a:solidFill>
              </a:rPr>
              <a:t>Finanšu ministrija</a:t>
            </a:r>
          </a:p>
          <a:p>
            <a:r>
              <a:rPr lang="lv-LV" b="1" dirty="0">
                <a:solidFill>
                  <a:schemeClr val="tx2"/>
                </a:solidFill>
              </a:rPr>
              <a:t>G</a:t>
            </a:r>
            <a:r>
              <a:rPr lang="lv-LV" b="1" dirty="0" smtClean="0">
                <a:solidFill>
                  <a:schemeClr val="tx2"/>
                </a:solidFill>
              </a:rPr>
              <a:t>rāmatvedības politikas un Metodoloģijas nodaļas vadītāja</a:t>
            </a:r>
          </a:p>
          <a:p>
            <a:r>
              <a:rPr lang="lv-LV" b="1" dirty="0" smtClean="0">
                <a:solidFill>
                  <a:schemeClr val="tx2"/>
                </a:solidFill>
              </a:rPr>
              <a:t>Arta Priede</a:t>
            </a:r>
          </a:p>
          <a:p>
            <a:r>
              <a:rPr lang="lv-LV" i="1" dirty="0" smtClean="0">
                <a:solidFill>
                  <a:schemeClr val="tx2"/>
                </a:solidFill>
              </a:rPr>
              <a:t>Rīga</a:t>
            </a:r>
          </a:p>
          <a:p>
            <a:r>
              <a:rPr lang="lv-LV" i="1" smtClean="0">
                <a:solidFill>
                  <a:schemeClr val="tx2"/>
                </a:solidFill>
              </a:rPr>
              <a:t>2018.gada </a:t>
            </a:r>
            <a:r>
              <a:rPr lang="lv-LV" i="1" smtClean="0">
                <a:solidFill>
                  <a:schemeClr val="tx2"/>
                </a:solidFill>
              </a:rPr>
              <a:t>6.decembrī</a:t>
            </a:r>
            <a:endParaRPr lang="lv-LV" i="1" dirty="0">
              <a:solidFill>
                <a:schemeClr val="tx2"/>
              </a:solidFill>
            </a:endParaRPr>
          </a:p>
        </p:txBody>
      </p:sp>
    </p:spTree>
    <p:extLst>
      <p:ext uri="{BB962C8B-B14F-4D97-AF65-F5344CB8AC3E}">
        <p14:creationId xmlns:p14="http://schemas.microsoft.com/office/powerpoint/2010/main" val="3796267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smtClean="0"/>
              <a:t>07.12.2018.</a:t>
            </a:r>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pic>
        <p:nvPicPr>
          <p:cNvPr id="6" name="Content Placeholder 5"/>
          <p:cNvPicPr>
            <a:picLocks noGrp="1" noChangeAspect="1"/>
          </p:cNvPicPr>
          <p:nvPr>
            <p:ph idx="1"/>
          </p:nvPr>
        </p:nvPicPr>
        <p:blipFill>
          <a:blip r:embed="rId3"/>
          <a:stretch>
            <a:fillRect/>
          </a:stretch>
        </p:blipFill>
        <p:spPr>
          <a:xfrm>
            <a:off x="457200" y="1924759"/>
            <a:ext cx="8229600" cy="3545058"/>
          </a:xfrm>
          <a:prstGeom prst="rect">
            <a:avLst/>
          </a:prstGeom>
        </p:spPr>
      </p:pic>
    </p:spTree>
    <p:extLst>
      <p:ext uri="{BB962C8B-B14F-4D97-AF65-F5344CB8AC3E}">
        <p14:creationId xmlns:p14="http://schemas.microsoft.com/office/powerpoint/2010/main" val="241783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smtClean="0"/>
              <a:t>07.12.2018.</a:t>
            </a:r>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a:t>
            </a:fld>
            <a:endParaRPr lang="lv-LV"/>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74318542"/>
              </p:ext>
            </p:extLst>
          </p:nvPr>
        </p:nvGraphicFramePr>
        <p:xfrm>
          <a:off x="457200" y="1268760"/>
          <a:ext cx="8229600" cy="4857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noAutofit/>
          </a:bodyPr>
          <a:lstStyle/>
          <a:p>
            <a:pPr algn="ctr"/>
            <a:r>
              <a:rPr lang="lv-LV" sz="2400" dirty="0" err="1" smtClean="0"/>
              <a:t>Aktualītātes</a:t>
            </a:r>
            <a:endParaRPr lang="lv-LV" sz="2400" dirty="0"/>
          </a:p>
        </p:txBody>
      </p:sp>
    </p:spTree>
    <p:extLst>
      <p:ext uri="{BB962C8B-B14F-4D97-AF65-F5344CB8AC3E}">
        <p14:creationId xmlns:p14="http://schemas.microsoft.com/office/powerpoint/2010/main" val="404618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smtClean="0"/>
              <a:t>07.12.2018.</a:t>
            </a:r>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2057143"/>
              </p:ext>
            </p:extLst>
          </p:nvPr>
        </p:nvGraphicFramePr>
        <p:xfrm>
          <a:off x="447624" y="1412777"/>
          <a:ext cx="8229600" cy="5445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539552" y="404664"/>
            <a:ext cx="5688632" cy="1008112"/>
          </a:xfrm>
        </p:spPr>
        <p:txBody>
          <a:bodyPr>
            <a:normAutofit/>
          </a:bodyPr>
          <a:lstStyle/>
          <a:p>
            <a:r>
              <a:rPr lang="lv-LV" sz="2000" b="0" dirty="0" smtClean="0">
                <a:latin typeface="+mj-lt"/>
                <a:ea typeface="Calibri" panose="020F0502020204030204" pitchFamily="34" charset="0"/>
              </a:rPr>
              <a:t>Grozījumi MK 2003.gada 21.oktobra noteikumos Nr.584 «Kases operāciju uzskaites noteikumi»</a:t>
            </a:r>
            <a:endParaRPr lang="lv-LV" sz="2000" dirty="0">
              <a:latin typeface="+mj-lt"/>
            </a:endParaRPr>
          </a:p>
        </p:txBody>
      </p:sp>
    </p:spTree>
    <p:extLst>
      <p:ext uri="{BB962C8B-B14F-4D97-AF65-F5344CB8AC3E}">
        <p14:creationId xmlns:p14="http://schemas.microsoft.com/office/powerpoint/2010/main" val="302172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07.12.2018.</a:t>
            </a:r>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4" name="Content Placeholder 3"/>
          <p:cNvSpPr>
            <a:spLocks noGrp="1"/>
          </p:cNvSpPr>
          <p:nvPr>
            <p:ph idx="1"/>
          </p:nvPr>
        </p:nvSpPr>
        <p:spPr/>
        <p:txBody>
          <a:bodyPr>
            <a:normAutofit/>
          </a:bodyPr>
          <a:lstStyle/>
          <a:p>
            <a:pPr algn="just"/>
            <a:r>
              <a:rPr lang="lv-LV" sz="2000" b="1" u="sng" dirty="0">
                <a:solidFill>
                  <a:schemeClr val="tx1"/>
                </a:solidFill>
              </a:rPr>
              <a:t>MK noteikumu Nr.584 </a:t>
            </a:r>
            <a:r>
              <a:rPr lang="lv-LV" sz="2000" b="1" u="sng" dirty="0" smtClean="0">
                <a:solidFill>
                  <a:schemeClr val="tx1"/>
                </a:solidFill>
              </a:rPr>
              <a:t>8.punkts </a:t>
            </a:r>
            <a:r>
              <a:rPr lang="lv-LV" sz="2000" dirty="0" smtClean="0">
                <a:solidFill>
                  <a:schemeClr val="tx1"/>
                </a:solidFill>
              </a:rPr>
              <a:t>-- , </a:t>
            </a:r>
            <a:r>
              <a:rPr lang="lv-LV" sz="2000" dirty="0">
                <a:solidFill>
                  <a:schemeClr val="tx1"/>
                </a:solidFill>
              </a:rPr>
              <a:t>ja uzņēmums saņem no personas tādu skaidrās naudas maksājumu, uz kuru neattiecas normatīvajos aktos, kas nosaka nodokļu un citu maksājumu reģistrēšanas elektronisko ierīču un iekārtu lietošanu, minētās prasības (piemēram, darbinieks iemaksā uzņēmuma kasē skaidro naudu kā saņemtā avansa pārpalikumu), </a:t>
            </a:r>
            <a:r>
              <a:rPr lang="lv-LV" sz="2000" u="sng" dirty="0">
                <a:solidFill>
                  <a:schemeClr val="tx1"/>
                </a:solidFill>
              </a:rPr>
              <a:t>katram šādam maksājumam sagatavo atsevišķu kases ieņēmumu orderi </a:t>
            </a:r>
            <a:r>
              <a:rPr lang="lv-LV" sz="2000" dirty="0">
                <a:solidFill>
                  <a:schemeClr val="tx1"/>
                </a:solidFill>
              </a:rPr>
              <a:t>(kredītiestādēs, </a:t>
            </a:r>
            <a:r>
              <a:rPr lang="lv-LV" sz="2000" dirty="0" err="1">
                <a:solidFill>
                  <a:schemeClr val="tx1"/>
                </a:solidFill>
              </a:rPr>
              <a:t>krājaizdevu</a:t>
            </a:r>
            <a:r>
              <a:rPr lang="lv-LV" sz="2000" dirty="0">
                <a:solidFill>
                  <a:schemeClr val="tx1"/>
                </a:solidFill>
              </a:rPr>
              <a:t> sabiedrībās un Latvijas Bankā - kases iemaksu attaisnojuma dokumentu), ar kuru saskaņā iemaksā naudu kasē un izdara ierakstu kases grāmatā.</a:t>
            </a:r>
          </a:p>
        </p:txBody>
      </p:sp>
      <p:sp>
        <p:nvSpPr>
          <p:cNvPr id="5" name="Title 4"/>
          <p:cNvSpPr>
            <a:spLocks noGrp="1"/>
          </p:cNvSpPr>
          <p:nvPr>
            <p:ph type="title"/>
          </p:nvPr>
        </p:nvSpPr>
        <p:spPr/>
        <p:txBody>
          <a:bodyPr>
            <a:normAutofit fontScale="90000"/>
          </a:bodyPr>
          <a:lstStyle/>
          <a:p>
            <a:r>
              <a:rPr lang="lv-LV" sz="2400" u="sng" dirty="0"/>
              <a:t>MK noteikumu Nr.584 8.punkts</a:t>
            </a:r>
            <a:endParaRPr lang="lv-LV" dirty="0"/>
          </a:p>
        </p:txBody>
      </p:sp>
      <p:sp>
        <p:nvSpPr>
          <p:cNvPr id="6" name="Down Arrow 5"/>
          <p:cNvSpPr/>
          <p:nvPr/>
        </p:nvSpPr>
        <p:spPr>
          <a:xfrm>
            <a:off x="3923928" y="494116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536872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07.12.2018.</a:t>
            </a:r>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4" name="Content Placeholder 3"/>
          <p:cNvSpPr>
            <a:spLocks noGrp="1"/>
          </p:cNvSpPr>
          <p:nvPr>
            <p:ph idx="1"/>
          </p:nvPr>
        </p:nvSpPr>
        <p:spPr/>
        <p:txBody>
          <a:bodyPr/>
          <a:lstStyle/>
          <a:p>
            <a:pPr algn="just"/>
            <a:r>
              <a:rPr lang="lv-LV" b="1" dirty="0">
                <a:solidFill>
                  <a:schemeClr val="tx1"/>
                </a:solidFill>
              </a:rPr>
              <a:t>8.</a:t>
            </a:r>
            <a:r>
              <a:rPr lang="lv-LV" b="1" baseline="30000" dirty="0">
                <a:solidFill>
                  <a:schemeClr val="tx1"/>
                </a:solidFill>
              </a:rPr>
              <a:t>1</a:t>
            </a:r>
            <a:r>
              <a:rPr lang="lv-LV" b="1" dirty="0">
                <a:solidFill>
                  <a:schemeClr val="tx1"/>
                </a:solidFill>
              </a:rPr>
              <a:t> punkts </a:t>
            </a:r>
            <a:r>
              <a:rPr lang="lv-LV" dirty="0" smtClean="0">
                <a:solidFill>
                  <a:schemeClr val="tx1"/>
                </a:solidFill>
              </a:rPr>
              <a:t>- iestāde</a:t>
            </a:r>
            <a:r>
              <a:rPr lang="lv-LV" dirty="0">
                <a:solidFill>
                  <a:schemeClr val="tx1"/>
                </a:solidFill>
              </a:rPr>
              <a:t>, kura tiek finansēta no pašvaldības budžeta, var nepiemērot šo noteikumu </a:t>
            </a:r>
            <a:r>
              <a:rPr lang="lv-LV" dirty="0">
                <a:solidFill>
                  <a:schemeClr val="tx1"/>
                </a:solidFill>
                <a:hlinkClick r:id="rId3"/>
              </a:rPr>
              <a:t>8.</a:t>
            </a:r>
            <a:r>
              <a:rPr lang="lv-LV" dirty="0">
                <a:solidFill>
                  <a:schemeClr val="tx1"/>
                </a:solidFill>
              </a:rPr>
              <a:t> </a:t>
            </a:r>
            <a:r>
              <a:rPr lang="lv-LV" u="sng" dirty="0">
                <a:solidFill>
                  <a:schemeClr val="tx1"/>
                </a:solidFill>
              </a:rPr>
              <a:t>punktā minēto prasību par atsevišķa kases ieņēmumu ordera sagatavošanu, ja, saņemot skaidrās naudas maksājumu par attiecīgās iestādes administrētu nodokli, nodevu vai maksas pakalpojumu, tā ievēro šādus nosacījumus:</a:t>
            </a:r>
          </a:p>
          <a:p>
            <a:pPr algn="just"/>
            <a:r>
              <a:rPr lang="lv-LV" b="1" dirty="0">
                <a:solidFill>
                  <a:schemeClr val="tx1"/>
                </a:solidFill>
              </a:rPr>
              <a:t>8.</a:t>
            </a:r>
            <a:r>
              <a:rPr lang="lv-LV" b="1" baseline="30000" dirty="0">
                <a:solidFill>
                  <a:schemeClr val="tx1"/>
                </a:solidFill>
              </a:rPr>
              <a:t>1 </a:t>
            </a:r>
            <a:r>
              <a:rPr lang="lv-LV" b="1" dirty="0">
                <a:solidFill>
                  <a:schemeClr val="tx1"/>
                </a:solidFill>
              </a:rPr>
              <a:t>1.</a:t>
            </a:r>
            <a:r>
              <a:rPr lang="lv-LV" dirty="0">
                <a:solidFill>
                  <a:schemeClr val="tx1"/>
                </a:solidFill>
              </a:rPr>
              <a:t> </a:t>
            </a:r>
            <a:r>
              <a:rPr lang="lv-LV" i="1" dirty="0">
                <a:solidFill>
                  <a:schemeClr val="tx1"/>
                </a:solidFill>
              </a:rPr>
              <a:t>kases ieņēmumu ordera vietā </a:t>
            </a:r>
            <a:r>
              <a:rPr lang="lv-LV" b="1" i="1" dirty="0">
                <a:solidFill>
                  <a:schemeClr val="tx1"/>
                </a:solidFill>
              </a:rPr>
              <a:t>sagatavo citu attiecīgās iestādes vadītāja izvēlētu dokumentu, kas apliecina skaidrās naudas maksājumu</a:t>
            </a:r>
            <a:r>
              <a:rPr lang="lv-LV" i="1" dirty="0">
                <a:solidFill>
                  <a:schemeClr val="tx1"/>
                </a:solidFill>
              </a:rPr>
              <a:t> un kurā norādīti šo noteikumu </a:t>
            </a:r>
            <a:r>
              <a:rPr lang="lv-LV" i="1" dirty="0">
                <a:solidFill>
                  <a:schemeClr val="tx1"/>
                </a:solidFill>
                <a:hlinkClick r:id="rId4"/>
              </a:rPr>
              <a:t>14.</a:t>
            </a:r>
            <a:r>
              <a:rPr lang="lv-LV" i="1" dirty="0">
                <a:solidFill>
                  <a:schemeClr val="tx1"/>
                </a:solidFill>
              </a:rPr>
              <a:t> punktā (izņemot 14.8. apakšpunktu) minētie rekvizīti. </a:t>
            </a:r>
            <a:r>
              <a:rPr lang="lv-LV" i="1" u="sng" dirty="0">
                <a:solidFill>
                  <a:schemeClr val="tx1"/>
                </a:solidFill>
              </a:rPr>
              <a:t>Fiziskai personai, kura neveic saimniecisko darbību, šo noteikumu 14.3. apakšpunktā minētos rekvizītus dokumentā norāda pēc tās pieprasījuma</a:t>
            </a:r>
            <a:r>
              <a:rPr lang="lv-LV" i="1" dirty="0" smtClean="0">
                <a:solidFill>
                  <a:schemeClr val="tx1"/>
                </a:solidFill>
              </a:rPr>
              <a:t>;</a:t>
            </a:r>
          </a:p>
          <a:p>
            <a:pPr marL="0" indent="0" algn="just">
              <a:buNone/>
            </a:pPr>
            <a:endParaRPr lang="lv-LV" i="1" dirty="0">
              <a:solidFill>
                <a:schemeClr val="tx1"/>
              </a:solidFill>
            </a:endParaRPr>
          </a:p>
          <a:p>
            <a:pPr algn="just"/>
            <a:r>
              <a:rPr lang="lv-LV" b="1" dirty="0">
                <a:solidFill>
                  <a:schemeClr val="tx1"/>
                </a:solidFill>
              </a:rPr>
              <a:t>8.</a:t>
            </a:r>
            <a:r>
              <a:rPr lang="lv-LV" b="1" baseline="30000" dirty="0">
                <a:solidFill>
                  <a:schemeClr val="tx1"/>
                </a:solidFill>
              </a:rPr>
              <a:t>1 </a:t>
            </a:r>
            <a:r>
              <a:rPr lang="lv-LV" b="1" dirty="0">
                <a:solidFill>
                  <a:schemeClr val="tx1"/>
                </a:solidFill>
              </a:rPr>
              <a:t>2.</a:t>
            </a:r>
            <a:r>
              <a:rPr lang="lv-LV" i="1" dirty="0">
                <a:solidFill>
                  <a:schemeClr val="tx1"/>
                </a:solidFill>
              </a:rPr>
              <a:t> pamatojoties uz šo noteikumu 8.</a:t>
            </a:r>
            <a:r>
              <a:rPr lang="lv-LV" i="1" baseline="30000" dirty="0">
                <a:solidFill>
                  <a:schemeClr val="tx1"/>
                </a:solidFill>
              </a:rPr>
              <a:t>1 </a:t>
            </a:r>
            <a:r>
              <a:rPr lang="lv-LV" i="1" dirty="0">
                <a:solidFill>
                  <a:schemeClr val="tx1"/>
                </a:solidFill>
              </a:rPr>
              <a:t>1. apakšpunktā minēto </a:t>
            </a:r>
            <a:r>
              <a:rPr lang="lv-LV" i="1" u="sng" dirty="0">
                <a:solidFill>
                  <a:schemeClr val="tx1"/>
                </a:solidFill>
              </a:rPr>
              <a:t>dokumentu kopsavilkuma datiem, par darbdienas laikā attiecīgajā iestādē saņemto un iemaksāšanai kasē paredzēto skaidrās naudas summu sagatavo vienu kases ieņēmumu orderi, saskaņā ar kuru izdara ierakstu kases grāmatā.</a:t>
            </a:r>
          </a:p>
          <a:p>
            <a:endParaRPr lang="lv-LV" i="1" dirty="0">
              <a:solidFill>
                <a:schemeClr val="tx1"/>
              </a:solidFill>
            </a:endParaRPr>
          </a:p>
        </p:txBody>
      </p:sp>
      <p:sp>
        <p:nvSpPr>
          <p:cNvPr id="5" name="Title 4"/>
          <p:cNvSpPr>
            <a:spLocks noGrp="1"/>
          </p:cNvSpPr>
          <p:nvPr>
            <p:ph type="title"/>
          </p:nvPr>
        </p:nvSpPr>
        <p:spPr/>
        <p:txBody>
          <a:bodyPr/>
          <a:lstStyle/>
          <a:p>
            <a:r>
              <a:rPr lang="lv-LV" sz="2000" u="sng" dirty="0"/>
              <a:t>MK noteikumu </a:t>
            </a:r>
            <a:r>
              <a:rPr lang="lv-LV" sz="2000" u="sng" dirty="0" smtClean="0"/>
              <a:t>Nr.584 </a:t>
            </a:r>
            <a:r>
              <a:rPr lang="lv-LV" dirty="0"/>
              <a:t>8.</a:t>
            </a:r>
            <a:r>
              <a:rPr lang="lv-LV" baseline="30000" dirty="0"/>
              <a:t>1</a:t>
            </a:r>
            <a:r>
              <a:rPr lang="lv-LV" dirty="0"/>
              <a:t> punkts </a:t>
            </a:r>
          </a:p>
        </p:txBody>
      </p:sp>
    </p:spTree>
    <p:extLst>
      <p:ext uri="{BB962C8B-B14F-4D97-AF65-F5344CB8AC3E}">
        <p14:creationId xmlns:p14="http://schemas.microsoft.com/office/powerpoint/2010/main" val="324990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07.12.2018.</a:t>
            </a:r>
          </a:p>
        </p:txBody>
      </p:sp>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4" name="Content Placeholder 3"/>
          <p:cNvSpPr>
            <a:spLocks noGrp="1"/>
          </p:cNvSpPr>
          <p:nvPr>
            <p:ph idx="1"/>
          </p:nvPr>
        </p:nvSpPr>
        <p:spPr/>
        <p:txBody>
          <a:bodyPr/>
          <a:lstStyle/>
          <a:p>
            <a:pPr algn="just">
              <a:buFont typeface="Wingdings" panose="05000000000000000000" pitchFamily="2" charset="2"/>
              <a:buChar char="ü"/>
            </a:pPr>
            <a:endParaRPr lang="lv-LV" sz="2000" b="1" dirty="0" smtClean="0">
              <a:solidFill>
                <a:schemeClr val="tx1"/>
              </a:solidFill>
            </a:endParaRPr>
          </a:p>
          <a:p>
            <a:pPr algn="just">
              <a:buFont typeface="Wingdings" panose="05000000000000000000" pitchFamily="2" charset="2"/>
              <a:buChar char="ü"/>
            </a:pPr>
            <a:endParaRPr lang="lv-LV" sz="2000" b="1" dirty="0">
              <a:solidFill>
                <a:schemeClr val="tx1"/>
              </a:solidFill>
            </a:endParaRPr>
          </a:p>
          <a:p>
            <a:pPr algn="just">
              <a:buFont typeface="Wingdings" panose="05000000000000000000" pitchFamily="2" charset="2"/>
              <a:buChar char="ü"/>
            </a:pPr>
            <a:endParaRPr lang="lv-LV" sz="2000" b="1" dirty="0" smtClean="0">
              <a:solidFill>
                <a:schemeClr val="tx1"/>
              </a:solidFill>
            </a:endParaRPr>
          </a:p>
          <a:p>
            <a:pPr algn="just">
              <a:buFont typeface="Wingdings" panose="05000000000000000000" pitchFamily="2" charset="2"/>
              <a:buChar char="Ø"/>
            </a:pPr>
            <a:r>
              <a:rPr lang="lv-LV" sz="2000" b="1" dirty="0" smtClean="0">
                <a:solidFill>
                  <a:schemeClr val="tx1"/>
                </a:solidFill>
              </a:rPr>
              <a:t>sagatavots </a:t>
            </a:r>
            <a:r>
              <a:rPr lang="lv-LV" sz="2000" b="1" dirty="0">
                <a:solidFill>
                  <a:schemeClr val="tx1"/>
                </a:solidFill>
              </a:rPr>
              <a:t>viens kases ieņēmumu orderis </a:t>
            </a:r>
            <a:r>
              <a:rPr lang="lv-LV" sz="2000" dirty="0">
                <a:solidFill>
                  <a:schemeClr val="tx1"/>
                </a:solidFill>
              </a:rPr>
              <a:t>(</a:t>
            </a:r>
            <a:r>
              <a:rPr lang="lv-LV" sz="2000" i="1" dirty="0" smtClean="0">
                <a:solidFill>
                  <a:schemeClr val="tx1"/>
                </a:solidFill>
              </a:rPr>
              <a:t>pamatojoties uz dokumentu </a:t>
            </a:r>
            <a:r>
              <a:rPr lang="lv-LV" sz="2000" i="1" dirty="0">
                <a:solidFill>
                  <a:schemeClr val="tx1"/>
                </a:solidFill>
              </a:rPr>
              <a:t>kopsavilkuma </a:t>
            </a:r>
            <a:r>
              <a:rPr lang="lv-LV" sz="2000" i="1" dirty="0" smtClean="0">
                <a:solidFill>
                  <a:schemeClr val="tx1"/>
                </a:solidFill>
              </a:rPr>
              <a:t>datiem par </a:t>
            </a:r>
            <a:r>
              <a:rPr lang="lv-LV" sz="2000" i="1" dirty="0">
                <a:solidFill>
                  <a:schemeClr val="tx1"/>
                </a:solidFill>
              </a:rPr>
              <a:t>darbdienas laikā saņemto skaidro </a:t>
            </a:r>
            <a:r>
              <a:rPr lang="lv-LV" sz="2000" i="1" dirty="0" smtClean="0">
                <a:solidFill>
                  <a:schemeClr val="tx1"/>
                </a:solidFill>
              </a:rPr>
              <a:t>naudu)</a:t>
            </a:r>
            <a:r>
              <a:rPr lang="lv-LV" sz="2000" dirty="0" smtClean="0">
                <a:solidFill>
                  <a:schemeClr val="tx1"/>
                </a:solidFill>
              </a:rPr>
              <a:t>, </a:t>
            </a:r>
            <a:r>
              <a:rPr lang="lv-LV" sz="2000" dirty="0">
                <a:solidFill>
                  <a:schemeClr val="tx1"/>
                </a:solidFill>
              </a:rPr>
              <a:t>saskaņā ar kuru veic ierakstu kases grāmatā </a:t>
            </a:r>
            <a:endParaRPr lang="lv-LV" sz="2000" dirty="0" smtClean="0">
              <a:solidFill>
                <a:schemeClr val="tx1"/>
              </a:solidFill>
            </a:endParaRPr>
          </a:p>
          <a:p>
            <a:pPr algn="just">
              <a:buFont typeface="Wingdings" panose="05000000000000000000" pitchFamily="2" charset="2"/>
              <a:buChar char="ü"/>
            </a:pPr>
            <a:endParaRPr lang="lv-LV" sz="2000" dirty="0">
              <a:solidFill>
                <a:schemeClr val="tx1"/>
              </a:solidFill>
            </a:endParaRPr>
          </a:p>
          <a:p>
            <a:pPr algn="just">
              <a:buFont typeface="Wingdings" panose="05000000000000000000" pitchFamily="2" charset="2"/>
              <a:buChar char="ü"/>
            </a:pPr>
            <a:endParaRPr lang="lv-LV" sz="2000" dirty="0">
              <a:solidFill>
                <a:schemeClr val="tx1"/>
              </a:solidFill>
            </a:endParaRPr>
          </a:p>
          <a:p>
            <a:pPr>
              <a:buFont typeface="Wingdings" panose="05000000000000000000" pitchFamily="2" charset="2"/>
              <a:buChar char="Ø"/>
            </a:pPr>
            <a:r>
              <a:rPr lang="lv-LV" b="1" dirty="0">
                <a:solidFill>
                  <a:schemeClr val="tx1"/>
                </a:solidFill>
              </a:rPr>
              <a:t>Fiziskai personai identifikācijas datus norāda pēc tās </a:t>
            </a:r>
            <a:r>
              <a:rPr lang="lv-LV" b="1" dirty="0" smtClean="0">
                <a:solidFill>
                  <a:schemeClr val="tx1"/>
                </a:solidFill>
              </a:rPr>
              <a:t>pieprasījuma</a:t>
            </a:r>
          </a:p>
          <a:p>
            <a:pPr marL="0" indent="0">
              <a:buNone/>
            </a:pPr>
            <a:r>
              <a:rPr lang="lv-LV" b="1" dirty="0">
                <a:solidFill>
                  <a:schemeClr val="tx1"/>
                </a:solidFill>
              </a:rPr>
              <a:t>	</a:t>
            </a:r>
            <a:r>
              <a:rPr lang="lv-LV" b="1" dirty="0" smtClean="0">
                <a:solidFill>
                  <a:schemeClr val="tx1"/>
                </a:solidFill>
              </a:rPr>
              <a:t> </a:t>
            </a:r>
            <a:r>
              <a:rPr lang="lv-LV" i="1" dirty="0">
                <a:solidFill>
                  <a:schemeClr val="tx1"/>
                </a:solidFill>
              </a:rPr>
              <a:t>(vārds, uzvārds, personas kods)</a:t>
            </a:r>
          </a:p>
          <a:p>
            <a:endParaRPr lang="lv-LV" dirty="0"/>
          </a:p>
        </p:txBody>
      </p:sp>
      <p:sp>
        <p:nvSpPr>
          <p:cNvPr id="5" name="Title 4"/>
          <p:cNvSpPr>
            <a:spLocks noGrp="1"/>
          </p:cNvSpPr>
          <p:nvPr>
            <p:ph type="title"/>
          </p:nvPr>
        </p:nvSpPr>
        <p:spPr>
          <a:xfrm>
            <a:off x="467544" y="620736"/>
            <a:ext cx="5688632" cy="648024"/>
          </a:xfrm>
        </p:spPr>
        <p:txBody>
          <a:bodyPr>
            <a:noAutofit/>
          </a:bodyPr>
          <a:lstStyle/>
          <a:p>
            <a:r>
              <a:rPr lang="lv-LV" sz="2000" dirty="0">
                <a:ea typeface="Calibri" panose="020F0502020204030204" pitchFamily="34" charset="0"/>
              </a:rPr>
              <a:t>Grozījumi MK 2003.gada 21.oktobra noteikumos Nr.584 «Kases operāciju uzskaites noteikumi»</a:t>
            </a:r>
            <a:endParaRPr lang="lv-LV" sz="2000" dirty="0"/>
          </a:p>
        </p:txBody>
      </p:sp>
    </p:spTree>
    <p:extLst>
      <p:ext uri="{BB962C8B-B14F-4D97-AF65-F5344CB8AC3E}">
        <p14:creationId xmlns:p14="http://schemas.microsoft.com/office/powerpoint/2010/main" val="217669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07.12.2018.</a:t>
            </a:r>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4" name="Content Placeholder 3"/>
          <p:cNvSpPr>
            <a:spLocks noGrp="1"/>
          </p:cNvSpPr>
          <p:nvPr>
            <p:ph idx="1"/>
          </p:nvPr>
        </p:nvSpPr>
        <p:spPr/>
        <p:txBody>
          <a:bodyPr>
            <a:normAutofit/>
          </a:bodyPr>
          <a:lstStyle/>
          <a:p>
            <a:pPr algn="just"/>
            <a:r>
              <a:rPr lang="lv-LV" b="1" dirty="0">
                <a:solidFill>
                  <a:schemeClr val="tx1"/>
                </a:solidFill>
              </a:rPr>
              <a:t>36</a:t>
            </a:r>
            <a:r>
              <a:rPr lang="lv-LV" b="1" dirty="0" smtClean="0">
                <a:solidFill>
                  <a:schemeClr val="tx1"/>
                </a:solidFill>
              </a:rPr>
              <a:t>. punkts</a:t>
            </a:r>
            <a:r>
              <a:rPr lang="lv-LV" dirty="0">
                <a:solidFill>
                  <a:schemeClr val="tx1"/>
                </a:solidFill>
              </a:rPr>
              <a:t> </a:t>
            </a:r>
            <a:r>
              <a:rPr lang="lv-LV" dirty="0" smtClean="0">
                <a:solidFill>
                  <a:schemeClr val="tx1"/>
                </a:solidFill>
              </a:rPr>
              <a:t>-  </a:t>
            </a:r>
            <a:r>
              <a:rPr lang="lv-LV" dirty="0">
                <a:solidFill>
                  <a:schemeClr val="tx1"/>
                </a:solidFill>
              </a:rPr>
              <a:t>noteikumu </a:t>
            </a:r>
            <a:r>
              <a:rPr lang="lv-LV" dirty="0">
                <a:solidFill>
                  <a:schemeClr val="tx1"/>
                </a:solidFill>
                <a:hlinkClick r:id="rId3"/>
              </a:rPr>
              <a:t>8.</a:t>
            </a:r>
            <a:r>
              <a:rPr lang="lv-LV" dirty="0">
                <a:solidFill>
                  <a:schemeClr val="tx1"/>
                </a:solidFill>
              </a:rPr>
              <a:t> punktā un 8.</a:t>
            </a:r>
            <a:r>
              <a:rPr lang="lv-LV" baseline="30000" dirty="0">
                <a:solidFill>
                  <a:schemeClr val="tx1"/>
                </a:solidFill>
              </a:rPr>
              <a:t>1 </a:t>
            </a:r>
            <a:r>
              <a:rPr lang="lv-LV" dirty="0">
                <a:solidFill>
                  <a:schemeClr val="tx1"/>
                </a:solidFill>
              </a:rPr>
              <a:t>1. apakšpunktā minētajā gadījumā par saņemto skaidrās naudas maksājumu kasieris maksātājam izsniedz kases ieņēmumu ordera </a:t>
            </a:r>
            <a:endParaRPr lang="lv-LV" dirty="0" smtClean="0">
              <a:solidFill>
                <a:schemeClr val="tx1"/>
              </a:solidFill>
            </a:endParaRPr>
          </a:p>
          <a:p>
            <a:pPr marL="0" indent="0" algn="just">
              <a:buNone/>
            </a:pPr>
            <a:endParaRPr lang="lv-LV" dirty="0" smtClean="0">
              <a:solidFill>
                <a:schemeClr val="tx1"/>
              </a:solidFill>
            </a:endParaRPr>
          </a:p>
          <a:p>
            <a:pPr algn="just"/>
            <a:r>
              <a:rPr lang="lv-LV" i="1" dirty="0" smtClean="0">
                <a:solidFill>
                  <a:schemeClr val="tx1"/>
                </a:solidFill>
              </a:rPr>
              <a:t>(kredītiestādēs</a:t>
            </a:r>
            <a:r>
              <a:rPr lang="lv-LV" i="1" dirty="0">
                <a:solidFill>
                  <a:schemeClr val="tx1"/>
                </a:solidFill>
              </a:rPr>
              <a:t>, </a:t>
            </a:r>
            <a:r>
              <a:rPr lang="lv-LV" i="1" dirty="0" err="1">
                <a:solidFill>
                  <a:schemeClr val="tx1"/>
                </a:solidFill>
              </a:rPr>
              <a:t>krājaizdevu</a:t>
            </a:r>
            <a:r>
              <a:rPr lang="lv-LV" i="1" dirty="0">
                <a:solidFill>
                  <a:schemeClr val="tx1"/>
                </a:solidFill>
              </a:rPr>
              <a:t> sabiedrībās un Latvijas Bankā – kases iemaksu attaisnojuma dokumenta</a:t>
            </a:r>
            <a:r>
              <a:rPr lang="lv-LV" i="1" dirty="0" smtClean="0">
                <a:solidFill>
                  <a:schemeClr val="tx1"/>
                </a:solidFill>
              </a:rPr>
              <a:t>;</a:t>
            </a:r>
          </a:p>
          <a:p>
            <a:pPr algn="just"/>
            <a:r>
              <a:rPr lang="lv-LV" i="1" dirty="0" smtClean="0">
                <a:solidFill>
                  <a:srgbClr val="C00000"/>
                </a:solidFill>
              </a:rPr>
              <a:t> </a:t>
            </a:r>
            <a:r>
              <a:rPr lang="lv-LV" b="1" i="1" dirty="0">
                <a:solidFill>
                  <a:srgbClr val="C00000"/>
                </a:solidFill>
              </a:rPr>
              <a:t>iestādē, kura tiek finansēta no pašvaldības budžeta, – kases ieņēmumu ordera vietā </a:t>
            </a:r>
            <a:r>
              <a:rPr lang="lv-LV" b="1" i="1" u="sng" dirty="0">
                <a:solidFill>
                  <a:srgbClr val="C00000"/>
                </a:solidFill>
              </a:rPr>
              <a:t>sagatavota cita dokumenta, </a:t>
            </a:r>
            <a:r>
              <a:rPr lang="lv-LV" b="1" i="1" dirty="0">
                <a:solidFill>
                  <a:srgbClr val="C00000"/>
                </a:solidFill>
              </a:rPr>
              <a:t>kas apliecina skaidrās naudas maksājumu</a:t>
            </a:r>
            <a:r>
              <a:rPr lang="lv-LV" b="1" i="1" dirty="0" smtClean="0">
                <a:solidFill>
                  <a:srgbClr val="C00000"/>
                </a:solidFill>
              </a:rPr>
              <a:t>)</a:t>
            </a:r>
          </a:p>
          <a:p>
            <a:pPr algn="just"/>
            <a:endParaRPr lang="lv-LV" b="1" i="1" dirty="0" smtClean="0">
              <a:solidFill>
                <a:schemeClr val="tx1"/>
              </a:solidFill>
            </a:endParaRPr>
          </a:p>
          <a:p>
            <a:pPr marL="0" indent="0" algn="just">
              <a:buNone/>
            </a:pPr>
            <a:r>
              <a:rPr lang="lv-LV" dirty="0" smtClean="0">
                <a:solidFill>
                  <a:schemeClr val="tx1"/>
                </a:solidFill>
              </a:rPr>
              <a:t> </a:t>
            </a:r>
            <a:r>
              <a:rPr lang="lv-LV" b="1" u="sng" dirty="0">
                <a:solidFill>
                  <a:schemeClr val="tx1"/>
                </a:solidFill>
              </a:rPr>
              <a:t>kopiju, norakstu vai kvīti</a:t>
            </a:r>
            <a:r>
              <a:rPr lang="lv-LV" dirty="0">
                <a:solidFill>
                  <a:schemeClr val="tx1"/>
                </a:solidFill>
              </a:rPr>
              <a:t>, kurā norādīti attiecīgi šo noteikumu </a:t>
            </a:r>
            <a:r>
              <a:rPr lang="lv-LV" dirty="0">
                <a:solidFill>
                  <a:schemeClr val="tx1"/>
                </a:solidFill>
                <a:hlinkClick r:id="rId4"/>
              </a:rPr>
              <a:t>14.</a:t>
            </a:r>
            <a:r>
              <a:rPr lang="lv-LV" dirty="0">
                <a:solidFill>
                  <a:schemeClr val="tx1"/>
                </a:solidFill>
              </a:rPr>
              <a:t> punktā vai 8.</a:t>
            </a:r>
            <a:r>
              <a:rPr lang="lv-LV" baseline="30000" dirty="0">
                <a:solidFill>
                  <a:schemeClr val="tx1"/>
                </a:solidFill>
              </a:rPr>
              <a:t>1 </a:t>
            </a:r>
            <a:r>
              <a:rPr lang="lv-LV" dirty="0">
                <a:solidFill>
                  <a:schemeClr val="tx1"/>
                </a:solidFill>
              </a:rPr>
              <a:t>1. apakšpunktā minētie rekvizīti un </a:t>
            </a:r>
            <a:r>
              <a:rPr lang="lv-LV" b="1" dirty="0">
                <a:solidFill>
                  <a:schemeClr val="tx1"/>
                </a:solidFill>
              </a:rPr>
              <a:t>kuru apliecina ar zīmogu </a:t>
            </a:r>
            <a:r>
              <a:rPr lang="lv-LV" dirty="0">
                <a:solidFill>
                  <a:schemeClr val="tx1"/>
                </a:solidFill>
              </a:rPr>
              <a:t>(spiedogu, kurā norādīts uzņēmuma vai iestādes nosaukums</a:t>
            </a:r>
            <a:r>
              <a:rPr lang="lv-LV" dirty="0" smtClean="0">
                <a:solidFill>
                  <a:schemeClr val="tx1"/>
                </a:solidFill>
              </a:rPr>
              <a:t>).</a:t>
            </a:r>
          </a:p>
          <a:p>
            <a:pPr marL="0" indent="0" algn="just">
              <a:buNone/>
            </a:pPr>
            <a:endParaRPr lang="lv-LV" dirty="0" smtClean="0">
              <a:solidFill>
                <a:schemeClr val="tx1"/>
              </a:solidFill>
            </a:endParaRPr>
          </a:p>
          <a:p>
            <a:pPr marL="0" indent="0" algn="just">
              <a:buNone/>
            </a:pPr>
            <a:endParaRPr lang="lv-LV" dirty="0">
              <a:solidFill>
                <a:schemeClr val="tx1"/>
              </a:solidFill>
            </a:endParaRPr>
          </a:p>
          <a:p>
            <a:pPr marL="0" indent="0" algn="just">
              <a:buNone/>
            </a:pPr>
            <a:endParaRPr lang="lv-LV" dirty="0">
              <a:solidFill>
                <a:schemeClr val="tx1"/>
              </a:solidFill>
            </a:endParaRPr>
          </a:p>
          <a:p>
            <a:pPr marL="0" indent="0" algn="just">
              <a:buNone/>
            </a:pPr>
            <a:endParaRPr lang="lv-LV" dirty="0">
              <a:solidFill>
                <a:schemeClr val="tx1"/>
              </a:solidFill>
            </a:endParaRPr>
          </a:p>
        </p:txBody>
      </p:sp>
      <p:sp>
        <p:nvSpPr>
          <p:cNvPr id="5" name="Title 4"/>
          <p:cNvSpPr>
            <a:spLocks noGrp="1"/>
          </p:cNvSpPr>
          <p:nvPr>
            <p:ph type="title"/>
          </p:nvPr>
        </p:nvSpPr>
        <p:spPr/>
        <p:txBody>
          <a:bodyPr>
            <a:normAutofit fontScale="90000"/>
          </a:bodyPr>
          <a:lstStyle/>
          <a:p>
            <a:r>
              <a:rPr lang="lv-LV" sz="2400" u="sng" dirty="0"/>
              <a:t>MK noteikumu </a:t>
            </a:r>
            <a:r>
              <a:rPr lang="lv-LV" sz="2400" u="sng" dirty="0" smtClean="0"/>
              <a:t>Nr.584 36.punkts</a:t>
            </a:r>
            <a:endParaRPr lang="lv-LV" dirty="0"/>
          </a:p>
        </p:txBody>
      </p:sp>
    </p:spTree>
    <p:extLst>
      <p:ext uri="{BB962C8B-B14F-4D97-AF65-F5344CB8AC3E}">
        <p14:creationId xmlns:p14="http://schemas.microsoft.com/office/powerpoint/2010/main" val="552193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4" name="Content Placeholder 3"/>
          <p:cNvSpPr>
            <a:spLocks noGrp="1"/>
          </p:cNvSpPr>
          <p:nvPr>
            <p:ph idx="1"/>
          </p:nvPr>
        </p:nvSpPr>
        <p:spPr>
          <a:xfrm>
            <a:off x="376104" y="1268760"/>
            <a:ext cx="8229600" cy="4857403"/>
          </a:xfrm>
        </p:spPr>
        <p:txBody>
          <a:bodyPr>
            <a:normAutofit fontScale="92500" lnSpcReduction="10000"/>
          </a:bodyPr>
          <a:lstStyle/>
          <a:p>
            <a:pPr algn="just"/>
            <a:r>
              <a:rPr lang="lv-LV" sz="2200" dirty="0">
                <a:solidFill>
                  <a:schemeClr val="tx1"/>
                </a:solidFill>
                <a:cs typeface="Times New Roman" panose="02020603050405020304" pitchFamily="18" charset="0"/>
              </a:rPr>
              <a:t>Latvijā esošā grāmatvedības sistēma balstās uz </a:t>
            </a:r>
            <a:r>
              <a:rPr lang="lv-LV" sz="2200" dirty="0" smtClean="0">
                <a:solidFill>
                  <a:schemeClr val="tx1"/>
                </a:solidFill>
                <a:cs typeface="Times New Roman" panose="02020603050405020304" pitchFamily="18" charset="0"/>
              </a:rPr>
              <a:t>likumu </a:t>
            </a:r>
            <a:r>
              <a:rPr lang="lv-LV" sz="2200" b="1" dirty="0">
                <a:solidFill>
                  <a:schemeClr val="tx1"/>
                </a:solidFill>
                <a:cs typeface="Times New Roman" panose="02020603050405020304" pitchFamily="18" charset="0"/>
              </a:rPr>
              <a:t>“Par grāmatvedību”</a:t>
            </a:r>
            <a:r>
              <a:rPr lang="lv-LV" sz="2200" dirty="0">
                <a:solidFill>
                  <a:schemeClr val="tx1"/>
                </a:solidFill>
                <a:cs typeface="Times New Roman" panose="02020603050405020304" pitchFamily="18" charset="0"/>
              </a:rPr>
              <a:t> (</a:t>
            </a:r>
            <a:r>
              <a:rPr lang="lv-LV" sz="2200" i="1" dirty="0">
                <a:solidFill>
                  <a:schemeClr val="tx1"/>
                </a:solidFill>
                <a:cs typeface="Times New Roman" panose="02020603050405020304" pitchFamily="18" charset="0"/>
              </a:rPr>
              <a:t>pieņemts 14.10.1992</a:t>
            </a:r>
            <a:r>
              <a:rPr lang="lv-LV" sz="2200" dirty="0">
                <a:solidFill>
                  <a:schemeClr val="tx1"/>
                </a:solidFill>
                <a:cs typeface="Times New Roman" panose="02020603050405020304" pitchFamily="18" charset="0"/>
              </a:rPr>
              <a:t>, </a:t>
            </a:r>
            <a:r>
              <a:rPr lang="lv-LV" sz="2200" i="1" dirty="0">
                <a:solidFill>
                  <a:schemeClr val="tx1"/>
                </a:solidFill>
                <a:cs typeface="Times New Roman" panose="02020603050405020304" pitchFamily="18" charset="0"/>
              </a:rPr>
              <a:t>stājas spēkā </a:t>
            </a:r>
            <a:r>
              <a:rPr lang="lv-LV" sz="2200" i="1" dirty="0" smtClean="0">
                <a:solidFill>
                  <a:schemeClr val="tx1"/>
                </a:solidFill>
                <a:cs typeface="Times New Roman" panose="02020603050405020304" pitchFamily="18" charset="0"/>
              </a:rPr>
              <a:t>01.01.1993.)</a:t>
            </a:r>
          </a:p>
          <a:p>
            <a:pPr algn="just"/>
            <a:r>
              <a:rPr lang="lv-LV" sz="2200" u="sng" dirty="0" smtClean="0">
                <a:solidFill>
                  <a:schemeClr val="tx1"/>
                </a:solidFill>
                <a:cs typeface="Times New Roman" panose="02020603050405020304" pitchFamily="18" charset="0"/>
              </a:rPr>
              <a:t>likumā   </a:t>
            </a:r>
            <a:r>
              <a:rPr lang="lv-LV" sz="2200" u="sng" dirty="0">
                <a:solidFill>
                  <a:schemeClr val="tx1"/>
                </a:solidFill>
                <a:cs typeface="Times New Roman" panose="02020603050405020304" pitchFamily="18" charset="0"/>
              </a:rPr>
              <a:t>veikti 19 </a:t>
            </a:r>
            <a:r>
              <a:rPr lang="lv-LV" sz="2200" u="sng" dirty="0" smtClean="0">
                <a:solidFill>
                  <a:schemeClr val="tx1"/>
                </a:solidFill>
                <a:cs typeface="Times New Roman" panose="02020603050405020304" pitchFamily="18" charset="0"/>
              </a:rPr>
              <a:t>grozījumi</a:t>
            </a:r>
            <a:r>
              <a:rPr lang="lv-LV" sz="2200" dirty="0" smtClean="0">
                <a:solidFill>
                  <a:schemeClr val="tx1"/>
                </a:solidFill>
                <a:cs typeface="Times New Roman" panose="02020603050405020304" pitchFamily="18" charset="0"/>
              </a:rPr>
              <a:t> </a:t>
            </a:r>
          </a:p>
          <a:p>
            <a:pPr marL="0" indent="0" algn="just">
              <a:buNone/>
            </a:pPr>
            <a:r>
              <a:rPr lang="lv-LV" sz="2200" dirty="0">
                <a:solidFill>
                  <a:schemeClr val="tx1"/>
                </a:solidFill>
                <a:cs typeface="Times New Roman" panose="02020603050405020304" pitchFamily="18" charset="0"/>
              </a:rPr>
              <a:t>	</a:t>
            </a:r>
            <a:r>
              <a:rPr lang="lv-LV" sz="2200" b="1" dirty="0" smtClean="0">
                <a:solidFill>
                  <a:schemeClr val="tx1"/>
                </a:solidFill>
                <a:cs typeface="Times New Roman" panose="02020603050405020304" pitchFamily="18" charset="0"/>
              </a:rPr>
              <a:t>FM </a:t>
            </a:r>
            <a:r>
              <a:rPr lang="lv-LV" sz="2200" b="1" dirty="0">
                <a:solidFill>
                  <a:schemeClr val="tx1"/>
                </a:solidFill>
                <a:cs typeface="Times New Roman" panose="02020603050405020304" pitchFamily="18" charset="0"/>
              </a:rPr>
              <a:t>dots uzdevums </a:t>
            </a:r>
            <a:r>
              <a:rPr lang="lv-LV" sz="2200" b="1" dirty="0" smtClean="0">
                <a:solidFill>
                  <a:schemeClr val="tx1"/>
                </a:solidFill>
                <a:cs typeface="Times New Roman" panose="02020603050405020304" pitchFamily="18" charset="0"/>
              </a:rPr>
              <a:t>- Tiesību </a:t>
            </a:r>
            <a:r>
              <a:rPr lang="lv-LV" sz="2200" b="1" dirty="0">
                <a:solidFill>
                  <a:schemeClr val="tx1"/>
                </a:solidFill>
                <a:cs typeface="Times New Roman" panose="02020603050405020304" pitchFamily="18" charset="0"/>
              </a:rPr>
              <a:t>normu sakārtošana grāmatvedības </a:t>
            </a:r>
            <a:r>
              <a:rPr lang="lv-LV" sz="2200" b="1" dirty="0" smtClean="0">
                <a:solidFill>
                  <a:schemeClr val="tx1"/>
                </a:solidFill>
                <a:cs typeface="Times New Roman" panose="02020603050405020304" pitchFamily="18" charset="0"/>
              </a:rPr>
              <a:t>jomā</a:t>
            </a:r>
            <a:r>
              <a:rPr lang="lv-LV" sz="2200" dirty="0">
                <a:solidFill>
                  <a:schemeClr val="tx1"/>
                </a:solidFill>
                <a:cs typeface="Times New Roman" panose="02020603050405020304" pitchFamily="18" charset="0"/>
              </a:rPr>
              <a:t> </a:t>
            </a:r>
            <a:r>
              <a:rPr lang="lv-LV" sz="2200" dirty="0" smtClean="0">
                <a:solidFill>
                  <a:schemeClr val="tx1"/>
                </a:solidFill>
                <a:cs typeface="Times New Roman" panose="02020603050405020304" pitchFamily="18" charset="0"/>
              </a:rPr>
              <a:t>- </a:t>
            </a:r>
            <a:r>
              <a:rPr lang="lv-LV" sz="2200" dirty="0">
                <a:solidFill>
                  <a:schemeClr val="tx1"/>
                </a:solidFill>
              </a:rPr>
              <a:t>Valsts nodokļu politikas pamatnostādnes 2018.-2021. gadam MK rīkojuma Nr.245 24.05.2017.(prot. Nr.23 21. §) </a:t>
            </a:r>
            <a:r>
              <a:rPr lang="lv-LV" sz="2200" b="1" dirty="0">
                <a:solidFill>
                  <a:schemeClr val="tx1"/>
                </a:solidFill>
              </a:rPr>
              <a:t>2.4. </a:t>
            </a:r>
            <a:r>
              <a:rPr lang="lv-LV" sz="2200" b="1" dirty="0" smtClean="0">
                <a:solidFill>
                  <a:schemeClr val="tx1"/>
                </a:solidFill>
              </a:rPr>
              <a:t>uzdevums –</a:t>
            </a:r>
          </a:p>
          <a:p>
            <a:pPr lvl="1" algn="just">
              <a:buFont typeface="Wingdings" panose="05000000000000000000" pitchFamily="2" charset="2"/>
              <a:buChar char="§"/>
            </a:pPr>
            <a:r>
              <a:rPr lang="lv-LV" sz="2200" dirty="0" smtClean="0">
                <a:solidFill>
                  <a:schemeClr val="tx1"/>
                </a:solidFill>
                <a:cs typeface="Times New Roman" panose="02020603050405020304" pitchFamily="18" charset="0"/>
              </a:rPr>
              <a:t>izstrādāt </a:t>
            </a:r>
            <a:r>
              <a:rPr lang="lv-LV" sz="2200" dirty="0">
                <a:solidFill>
                  <a:schemeClr val="tx1"/>
                </a:solidFill>
                <a:cs typeface="Times New Roman" panose="02020603050405020304" pitchFamily="18" charset="0"/>
              </a:rPr>
              <a:t>jaunu likumu "</a:t>
            </a:r>
            <a:r>
              <a:rPr lang="lv-LV" sz="2200" dirty="0">
                <a:solidFill>
                  <a:schemeClr val="tx1"/>
                </a:solidFill>
                <a:cs typeface="Times New Roman" panose="02020603050405020304" pitchFamily="18" charset="0"/>
                <a:hlinkClick r:id="rId3"/>
              </a:rPr>
              <a:t>Par grāmatvedību</a:t>
            </a:r>
            <a:r>
              <a:rPr lang="lv-LV" sz="2200" dirty="0">
                <a:solidFill>
                  <a:schemeClr val="tx1"/>
                </a:solidFill>
                <a:cs typeface="Times New Roman" panose="02020603050405020304" pitchFamily="18" charset="0"/>
              </a:rPr>
              <a:t>", lai tas būtu atbilstošs juridiskās tehnikas prasībām, ietverot lietoto terminu plašāku skaidrojumu un papildu regulējuma noteikšanu, kā arī nosakot likuma mērķi un darbības </a:t>
            </a:r>
            <a:r>
              <a:rPr lang="lv-LV" sz="2200" dirty="0" smtClean="0">
                <a:solidFill>
                  <a:schemeClr val="tx1"/>
                </a:solidFill>
                <a:cs typeface="Times New Roman" panose="02020603050405020304" pitchFamily="18" charset="0"/>
              </a:rPr>
              <a:t>jomu</a:t>
            </a:r>
          </a:p>
          <a:p>
            <a:pPr lvl="1" algn="just">
              <a:buFont typeface="Wingdings" panose="05000000000000000000" pitchFamily="2" charset="2"/>
              <a:buChar char="§"/>
            </a:pPr>
            <a:r>
              <a:rPr lang="lv-LV" sz="2200" dirty="0" smtClean="0">
                <a:solidFill>
                  <a:schemeClr val="tx1"/>
                </a:solidFill>
                <a:cs typeface="Times New Roman" panose="02020603050405020304" pitchFamily="18" charset="0"/>
              </a:rPr>
              <a:t>pārskatīt </a:t>
            </a:r>
            <a:r>
              <a:rPr lang="lv-LV" sz="2200" dirty="0">
                <a:solidFill>
                  <a:schemeClr val="tx1"/>
                </a:solidFill>
                <a:cs typeface="Times New Roman" panose="02020603050405020304" pitchFamily="18" charset="0"/>
              </a:rPr>
              <a:t>un pilnveidot arī uz šī likuma pamata izdotos </a:t>
            </a:r>
            <a:r>
              <a:rPr lang="lv-LV" sz="2200" dirty="0" smtClean="0">
                <a:solidFill>
                  <a:schemeClr val="tx1"/>
                </a:solidFill>
                <a:cs typeface="Times New Roman" panose="02020603050405020304" pitchFamily="18" charset="0"/>
              </a:rPr>
              <a:t>- spēkā esošos - Ministru </a:t>
            </a:r>
            <a:r>
              <a:rPr lang="lv-LV" sz="2200" dirty="0">
                <a:solidFill>
                  <a:schemeClr val="tx1"/>
                </a:solidFill>
                <a:cs typeface="Times New Roman" panose="02020603050405020304" pitchFamily="18" charset="0"/>
              </a:rPr>
              <a:t>kabineta noteikumus </a:t>
            </a:r>
            <a:r>
              <a:rPr lang="lv-LV" sz="2200" i="1" dirty="0">
                <a:solidFill>
                  <a:schemeClr val="tx1"/>
                </a:solidFill>
                <a:cs typeface="Times New Roman" panose="02020603050405020304" pitchFamily="18" charset="0"/>
              </a:rPr>
              <a:t>(MK 188; 301; 583; </a:t>
            </a:r>
            <a:r>
              <a:rPr lang="lv-LV" sz="2200" b="1" i="1" dirty="0">
                <a:solidFill>
                  <a:schemeClr val="tx1"/>
                </a:solidFill>
                <a:cs typeface="Times New Roman" panose="02020603050405020304" pitchFamily="18" charset="0"/>
              </a:rPr>
              <a:t>584; 585</a:t>
            </a:r>
            <a:r>
              <a:rPr lang="lv-LV" sz="2200" i="1" dirty="0">
                <a:solidFill>
                  <a:schemeClr val="tx1"/>
                </a:solidFill>
                <a:cs typeface="Times New Roman" panose="02020603050405020304" pitchFamily="18" charset="0"/>
              </a:rPr>
              <a:t>; 591; 808, 928)</a:t>
            </a:r>
            <a:r>
              <a:rPr lang="en-US" sz="2200" dirty="0">
                <a:solidFill>
                  <a:schemeClr val="tx1"/>
                </a:solidFill>
                <a:cs typeface="Times New Roman" panose="02020603050405020304" pitchFamily="18" charset="0"/>
              </a:rPr>
              <a:t> </a:t>
            </a:r>
            <a:endParaRPr lang="lv-LV" sz="2200" dirty="0">
              <a:solidFill>
                <a:schemeClr val="tx1"/>
              </a:solidFill>
              <a:cs typeface="Times New Roman" panose="02020603050405020304" pitchFamily="18" charset="0"/>
            </a:endParaRPr>
          </a:p>
          <a:p>
            <a:pPr lvl="1" algn="just">
              <a:buFont typeface="Wingdings" panose="05000000000000000000" pitchFamily="2" charset="2"/>
              <a:buChar char="§"/>
            </a:pPr>
            <a:endParaRPr lang="lv-LV" sz="2200" dirty="0" smtClean="0">
              <a:solidFill>
                <a:schemeClr val="tx1"/>
              </a:solidFill>
              <a:cs typeface="Times New Roman" panose="02020603050405020304" pitchFamily="18" charset="0"/>
            </a:endParaRPr>
          </a:p>
          <a:p>
            <a:pPr algn="just"/>
            <a:r>
              <a:rPr lang="lv-LV" sz="2200" b="1" dirty="0">
                <a:solidFill>
                  <a:schemeClr val="tx1"/>
                </a:solidFill>
                <a:cs typeface="Times New Roman" panose="02020603050405020304" pitchFamily="18" charset="0"/>
              </a:rPr>
              <a:t>Jaunajam likumam jāstājas spēkā 2021.gada 1.janvārī</a:t>
            </a:r>
            <a:r>
              <a:rPr lang="lv-LV" sz="2200" dirty="0" smtClean="0">
                <a:solidFill>
                  <a:schemeClr val="tx1"/>
                </a:solidFill>
                <a:cs typeface="Times New Roman" panose="02020603050405020304" pitchFamily="18" charset="0"/>
              </a:rPr>
              <a:t>.</a:t>
            </a:r>
          </a:p>
          <a:p>
            <a:pPr marL="0" indent="0" algn="just">
              <a:buNone/>
            </a:pPr>
            <a:endParaRPr lang="lv-LV" sz="2000" dirty="0" smtClean="0">
              <a:solidFill>
                <a:schemeClr val="tx1"/>
              </a:solidFill>
              <a:latin typeface="Times New Roman" panose="02020603050405020304" pitchFamily="18" charset="0"/>
              <a:cs typeface="Times New Roman" panose="02020603050405020304" pitchFamily="18" charset="0"/>
            </a:endParaRPr>
          </a:p>
          <a:p>
            <a:pPr algn="just"/>
            <a:endParaRPr lang="lv-LV" dirty="0"/>
          </a:p>
          <a:p>
            <a:pPr algn="just"/>
            <a:endParaRPr lang="lv-LV" sz="2000" dirty="0">
              <a:solidFill>
                <a:schemeClr val="tx1"/>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Autofit/>
          </a:bodyPr>
          <a:lstStyle/>
          <a:p>
            <a:r>
              <a:rPr lang="lv-LV" sz="2400" dirty="0" smtClean="0">
                <a:latin typeface="+mj-lt"/>
              </a:rPr>
              <a:t>Jauns Grāmatvedības likums</a:t>
            </a:r>
            <a:endParaRPr lang="lv-LV" sz="2400" dirty="0">
              <a:latin typeface="+mj-lt"/>
            </a:endParaRPr>
          </a:p>
        </p:txBody>
      </p:sp>
      <p:sp>
        <p:nvSpPr>
          <p:cNvPr id="2" name="Date Placeholder 1"/>
          <p:cNvSpPr>
            <a:spLocks noGrp="1"/>
          </p:cNvSpPr>
          <p:nvPr>
            <p:ph type="dt" sz="half" idx="10"/>
          </p:nvPr>
        </p:nvSpPr>
        <p:spPr/>
        <p:txBody>
          <a:bodyPr/>
          <a:lstStyle/>
          <a:p>
            <a:r>
              <a:rPr lang="lv-LV" dirty="0"/>
              <a:t>07.12.2018.</a:t>
            </a:r>
          </a:p>
          <a:p>
            <a:endParaRPr lang="lv-LV" dirty="0"/>
          </a:p>
        </p:txBody>
      </p:sp>
    </p:spTree>
    <p:extLst>
      <p:ext uri="{BB962C8B-B14F-4D97-AF65-F5344CB8AC3E}">
        <p14:creationId xmlns:p14="http://schemas.microsoft.com/office/powerpoint/2010/main" val="28610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07.12.2018.</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p:txBody>
          <a:bodyPr>
            <a:normAutofit fontScale="92500" lnSpcReduction="10000"/>
          </a:bodyPr>
          <a:lstStyle/>
          <a:p>
            <a:pPr algn="just">
              <a:buFont typeface="Wingdings" panose="05000000000000000000" pitchFamily="2" charset="2"/>
              <a:buChar char="ü"/>
            </a:pPr>
            <a:r>
              <a:rPr lang="lv-LV" sz="2000" u="sng" dirty="0" smtClean="0">
                <a:solidFill>
                  <a:schemeClr val="tx1"/>
                </a:solidFill>
              </a:rPr>
              <a:t>2018.gads </a:t>
            </a:r>
            <a:r>
              <a:rPr lang="lv-LV" sz="2000" u="sng" dirty="0">
                <a:solidFill>
                  <a:schemeClr val="tx1"/>
                </a:solidFill>
              </a:rPr>
              <a:t>–uzdevums likumprojekta uzmetuma izstrāde, diskusija ar nozari.</a:t>
            </a:r>
            <a:endParaRPr lang="lv-LV" sz="2000" dirty="0">
              <a:solidFill>
                <a:schemeClr val="tx1"/>
              </a:solidFill>
            </a:endParaRPr>
          </a:p>
          <a:p>
            <a:pPr marL="914400" lvl="1" indent="-457200" algn="just">
              <a:buFont typeface="+mj-lt"/>
              <a:buAutoNum type="arabicPeriod"/>
            </a:pPr>
            <a:r>
              <a:rPr lang="lv-LV" sz="2000" dirty="0" smtClean="0">
                <a:solidFill>
                  <a:schemeClr val="tx1"/>
                </a:solidFill>
              </a:rPr>
              <a:t>Darba </a:t>
            </a:r>
            <a:r>
              <a:rPr lang="lv-LV" sz="2000" dirty="0">
                <a:solidFill>
                  <a:schemeClr val="tx1"/>
                </a:solidFill>
              </a:rPr>
              <a:t>grupas </a:t>
            </a:r>
            <a:r>
              <a:rPr lang="lv-LV" sz="2000" dirty="0" smtClean="0">
                <a:solidFill>
                  <a:schemeClr val="tx1"/>
                </a:solidFill>
              </a:rPr>
              <a:t>izveide - </a:t>
            </a:r>
            <a:r>
              <a:rPr lang="lv-LV" sz="2000" dirty="0">
                <a:solidFill>
                  <a:schemeClr val="tx1"/>
                </a:solidFill>
              </a:rPr>
              <a:t>FM 03.05.2018. rīkojums Nr.150</a:t>
            </a:r>
            <a:r>
              <a:rPr lang="lv-LV" sz="2000" dirty="0" smtClean="0">
                <a:solidFill>
                  <a:schemeClr val="tx1"/>
                </a:solidFill>
              </a:rPr>
              <a:t>; (pārstāvji no - </a:t>
            </a:r>
            <a:r>
              <a:rPr lang="lv-LV" sz="2000" b="1" dirty="0" smtClean="0">
                <a:solidFill>
                  <a:schemeClr val="tx1"/>
                </a:solidFill>
              </a:rPr>
              <a:t>FM</a:t>
            </a:r>
            <a:r>
              <a:rPr lang="lv-LV" sz="2000" dirty="0" smtClean="0">
                <a:solidFill>
                  <a:schemeClr val="tx1"/>
                </a:solidFill>
              </a:rPr>
              <a:t>, </a:t>
            </a:r>
            <a:r>
              <a:rPr lang="lv-LV" sz="2000" b="1" dirty="0" smtClean="0">
                <a:solidFill>
                  <a:schemeClr val="tx1"/>
                </a:solidFill>
              </a:rPr>
              <a:t>LRGA, Latvijas banka, FKTK, Valsts kase, VID, LZRA, </a:t>
            </a:r>
            <a:r>
              <a:rPr lang="lv-LV" sz="2000" b="1" dirty="0">
                <a:solidFill>
                  <a:schemeClr val="tx1"/>
                </a:solidFill>
              </a:rPr>
              <a:t>ISO  sertificēto grāmatvežu </a:t>
            </a:r>
            <a:r>
              <a:rPr lang="lv-LV" sz="2000" b="1" dirty="0" smtClean="0">
                <a:solidFill>
                  <a:schemeClr val="tx1"/>
                </a:solidFill>
              </a:rPr>
              <a:t>asociācija, Biznesa augstskola «Turība»,)</a:t>
            </a:r>
            <a:endParaRPr lang="lv-LV" sz="2000" b="1" dirty="0">
              <a:solidFill>
                <a:schemeClr val="tx1"/>
              </a:solidFill>
            </a:endParaRPr>
          </a:p>
          <a:p>
            <a:pPr marL="914400" lvl="1" indent="-457200" algn="just">
              <a:buFont typeface="+mj-lt"/>
              <a:buAutoNum type="arabicPeriod"/>
            </a:pPr>
            <a:r>
              <a:rPr lang="lv-LV" sz="2000" dirty="0" smtClean="0">
                <a:solidFill>
                  <a:schemeClr val="tx1"/>
                </a:solidFill>
              </a:rPr>
              <a:t>Darba </a:t>
            </a:r>
            <a:r>
              <a:rPr lang="lv-LV" sz="2000" dirty="0">
                <a:solidFill>
                  <a:schemeClr val="tx1"/>
                </a:solidFill>
              </a:rPr>
              <a:t>grupas </a:t>
            </a:r>
            <a:r>
              <a:rPr lang="lv-LV" sz="2000" dirty="0" smtClean="0">
                <a:solidFill>
                  <a:schemeClr val="tx1"/>
                </a:solidFill>
              </a:rPr>
              <a:t>sēdes </a:t>
            </a:r>
          </a:p>
          <a:p>
            <a:pPr marL="457200" lvl="1" indent="0" algn="just">
              <a:buNone/>
            </a:pPr>
            <a:r>
              <a:rPr lang="lv-LV" sz="2000" dirty="0" smtClean="0">
                <a:solidFill>
                  <a:schemeClr val="tx1"/>
                </a:solidFill>
              </a:rPr>
              <a:t> -  katra </a:t>
            </a:r>
            <a:r>
              <a:rPr lang="lv-LV" sz="2000" dirty="0">
                <a:solidFill>
                  <a:schemeClr val="tx1"/>
                </a:solidFill>
              </a:rPr>
              <a:t>mēneša otrajā </a:t>
            </a:r>
            <a:r>
              <a:rPr lang="lv-LV" sz="2000" dirty="0" smtClean="0">
                <a:solidFill>
                  <a:schemeClr val="tx1"/>
                </a:solidFill>
              </a:rPr>
              <a:t>ceturtdienā</a:t>
            </a:r>
          </a:p>
          <a:p>
            <a:pPr marL="457200" lvl="1" indent="0" algn="just">
              <a:buNone/>
            </a:pPr>
            <a:r>
              <a:rPr lang="lv-LV" sz="2000" dirty="0" smtClean="0">
                <a:solidFill>
                  <a:schemeClr val="tx1"/>
                </a:solidFill>
              </a:rPr>
              <a:t>3.     Sagatavots likumprojekta uzmetums (līdz gada beigām).</a:t>
            </a:r>
            <a:endParaRPr lang="lv-LV" sz="2000" dirty="0">
              <a:solidFill>
                <a:schemeClr val="tx1"/>
              </a:solidFill>
            </a:endParaRPr>
          </a:p>
          <a:p>
            <a:pPr marL="0" indent="0" algn="just">
              <a:buNone/>
            </a:pPr>
            <a:r>
              <a:rPr lang="lv-LV" sz="2000" dirty="0">
                <a:solidFill>
                  <a:schemeClr val="tx1"/>
                </a:solidFill>
              </a:rPr>
              <a:t>Līdz 2018.gada beigām - </a:t>
            </a:r>
            <a:r>
              <a:rPr lang="lv-LV" sz="2000" dirty="0" smtClean="0">
                <a:solidFill>
                  <a:schemeClr val="tx1"/>
                </a:solidFill>
              </a:rPr>
              <a:t>skaidrība </a:t>
            </a:r>
            <a:r>
              <a:rPr lang="lv-LV" sz="2000" dirty="0">
                <a:solidFill>
                  <a:schemeClr val="tx1"/>
                </a:solidFill>
              </a:rPr>
              <a:t>par Likuma nosaukumu, nodaļu un pantu  nosaukumiem, pantu redakcijas projekts.  </a:t>
            </a:r>
          </a:p>
          <a:p>
            <a:pPr algn="just">
              <a:buFont typeface="Wingdings" panose="05000000000000000000" pitchFamily="2" charset="2"/>
              <a:buChar char="ü"/>
            </a:pPr>
            <a:r>
              <a:rPr lang="lv-LV" sz="2000" u="sng" dirty="0">
                <a:solidFill>
                  <a:schemeClr val="tx1"/>
                </a:solidFill>
              </a:rPr>
              <a:t>2019.gads</a:t>
            </a:r>
            <a:r>
              <a:rPr lang="lv-LV" sz="2000" dirty="0">
                <a:solidFill>
                  <a:schemeClr val="tx1"/>
                </a:solidFill>
              </a:rPr>
              <a:t> – tiek turpināts darbs pie likumprojekta izstrādes un attiecīgo MK noteikumu pārskatīšana un pilnveidošana, uz jaunā likuma pamata izdoto MK noteikumu izstrādes uzsākšana darba grupā</a:t>
            </a:r>
            <a:r>
              <a:rPr lang="lv-LV" sz="2000" dirty="0" smtClean="0">
                <a:solidFill>
                  <a:schemeClr val="tx1"/>
                </a:solidFill>
              </a:rPr>
              <a:t>;</a:t>
            </a:r>
            <a:r>
              <a:rPr lang="lv-LV" sz="2000" dirty="0">
                <a:solidFill>
                  <a:schemeClr val="tx1"/>
                </a:solidFill>
              </a:rPr>
              <a:t> </a:t>
            </a:r>
          </a:p>
          <a:p>
            <a:pPr algn="just">
              <a:buFont typeface="Wingdings" panose="05000000000000000000" pitchFamily="2" charset="2"/>
              <a:buChar char="ü"/>
            </a:pPr>
            <a:r>
              <a:rPr lang="lv-LV" sz="2000" u="sng" dirty="0">
                <a:solidFill>
                  <a:schemeClr val="tx1"/>
                </a:solidFill>
              </a:rPr>
              <a:t>2020.gads </a:t>
            </a:r>
            <a:r>
              <a:rPr lang="lv-LV" sz="2000" dirty="0">
                <a:solidFill>
                  <a:schemeClr val="tx1"/>
                </a:solidFill>
              </a:rPr>
              <a:t>-  likumprojekta virzīšana </a:t>
            </a:r>
            <a:r>
              <a:rPr lang="lv-LV" sz="2000" dirty="0" smtClean="0">
                <a:solidFill>
                  <a:schemeClr val="tx1"/>
                </a:solidFill>
              </a:rPr>
              <a:t>pieņemšanai noteiktajā </a:t>
            </a:r>
            <a:r>
              <a:rPr lang="lv-LV" sz="2000" dirty="0">
                <a:solidFill>
                  <a:schemeClr val="tx1"/>
                </a:solidFill>
              </a:rPr>
              <a:t>kārtībā un turpinājums pie MK noteikumu izstrādes darba grupā</a:t>
            </a:r>
            <a:r>
              <a:rPr lang="lv-LV" sz="2000" dirty="0" smtClean="0">
                <a:solidFill>
                  <a:schemeClr val="tx1"/>
                </a:solidFill>
              </a:rPr>
              <a:t>.</a:t>
            </a:r>
            <a:endParaRPr lang="lv-LV" sz="2000" dirty="0">
              <a:solidFill>
                <a:schemeClr val="tx1"/>
              </a:solidFill>
            </a:endParaRPr>
          </a:p>
        </p:txBody>
      </p:sp>
      <p:sp>
        <p:nvSpPr>
          <p:cNvPr id="5" name="Title 4"/>
          <p:cNvSpPr>
            <a:spLocks noGrp="1"/>
          </p:cNvSpPr>
          <p:nvPr>
            <p:ph type="title"/>
          </p:nvPr>
        </p:nvSpPr>
        <p:spPr>
          <a:xfrm>
            <a:off x="251520" y="620736"/>
            <a:ext cx="6480720" cy="432000"/>
          </a:xfrm>
        </p:spPr>
        <p:txBody>
          <a:bodyPr>
            <a:normAutofit fontScale="90000"/>
          </a:bodyPr>
          <a:lstStyle/>
          <a:p>
            <a:r>
              <a:rPr lang="lv-LV" sz="2700" b="0" dirty="0" smtClean="0">
                <a:latin typeface="+mj-lt"/>
              </a:rPr>
              <a:t>Laika </a:t>
            </a:r>
            <a:r>
              <a:rPr lang="lv-LV" sz="2700" b="0" dirty="0">
                <a:latin typeface="+mj-lt"/>
              </a:rPr>
              <a:t>grafiks </a:t>
            </a:r>
            <a:r>
              <a:rPr lang="lv-LV" sz="2700" b="0" dirty="0" smtClean="0">
                <a:latin typeface="+mj-lt"/>
              </a:rPr>
              <a:t>likumprojekta </a:t>
            </a:r>
            <a:r>
              <a:rPr lang="lv-LV" sz="2700" b="0" dirty="0">
                <a:latin typeface="+mj-lt"/>
              </a:rPr>
              <a:t>izstrādes posmiem</a:t>
            </a:r>
            <a:r>
              <a:rPr lang="en-US" b="0" dirty="0">
                <a:latin typeface="+mj-lt"/>
              </a:rPr>
              <a:t> </a:t>
            </a:r>
            <a:endParaRPr lang="lv-LV" b="0" dirty="0">
              <a:latin typeface="+mj-lt"/>
            </a:endParaRPr>
          </a:p>
        </p:txBody>
      </p:sp>
    </p:spTree>
    <p:extLst>
      <p:ext uri="{BB962C8B-B14F-4D97-AF65-F5344CB8AC3E}">
        <p14:creationId xmlns:p14="http://schemas.microsoft.com/office/powerpoint/2010/main" val="1615734435"/>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7869</TotalTime>
  <Words>436</Words>
  <Application>Microsoft Office PowerPoint</Application>
  <PresentationFormat>On-screen Show (4:3)</PresentationFormat>
  <Paragraphs>87</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Franklin Gothic Book</vt:lpstr>
      <vt:lpstr>Franklin Gothic Medium</vt:lpstr>
      <vt:lpstr>Times New Roman</vt:lpstr>
      <vt:lpstr>Wingdings</vt:lpstr>
      <vt:lpstr>1_Custom Design</vt:lpstr>
      <vt:lpstr>Valsts kases seminārs 2018 jauns Grāmatvedības likums</vt:lpstr>
      <vt:lpstr>Aktualītātes</vt:lpstr>
      <vt:lpstr>Grozījumi MK 2003.gada 21.oktobra noteikumos Nr.584 «Kases operāciju uzskaites noteikumi»</vt:lpstr>
      <vt:lpstr>MK noteikumu Nr.584 8.punkts</vt:lpstr>
      <vt:lpstr>MK noteikumu Nr.584 8.1 punkts </vt:lpstr>
      <vt:lpstr>Grozījumi MK 2003.gada 21.oktobra noteikumos Nr.584 «Kases operāciju uzskaites noteikumi»</vt:lpstr>
      <vt:lpstr>MK noteikumu Nr.584 36.punkts</vt:lpstr>
      <vt:lpstr>Jauns Grāmatvedības likums</vt:lpstr>
      <vt:lpstr>Laika grafiks likumprojekta izstrādes posmiem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Sandija Krūmiņa-Pēkšena</cp:lastModifiedBy>
  <cp:revision>685</cp:revision>
  <cp:lastPrinted>2018-12-05T12:01:26Z</cp:lastPrinted>
  <dcterms:created xsi:type="dcterms:W3CDTF">2014-02-26T10:57:02Z</dcterms:created>
  <dcterms:modified xsi:type="dcterms:W3CDTF">2018-12-05T12:55:56Z</dcterms:modified>
</cp:coreProperties>
</file>